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97" r:id="rId2"/>
    <p:sldId id="258" r:id="rId3"/>
    <p:sldId id="384" r:id="rId4"/>
    <p:sldId id="330" r:id="rId5"/>
    <p:sldId id="338" r:id="rId6"/>
    <p:sldId id="347" r:id="rId7"/>
    <p:sldId id="386" r:id="rId8"/>
    <p:sldId id="369" r:id="rId9"/>
    <p:sldId id="307" r:id="rId10"/>
    <p:sldId id="303" r:id="rId11"/>
    <p:sldId id="349" r:id="rId12"/>
    <p:sldId id="367" r:id="rId13"/>
    <p:sldId id="368" r:id="rId14"/>
    <p:sldId id="277" r:id="rId15"/>
    <p:sldId id="370" r:id="rId16"/>
    <p:sldId id="304" r:id="rId17"/>
    <p:sldId id="315" r:id="rId18"/>
    <p:sldId id="317" r:id="rId19"/>
    <p:sldId id="316" r:id="rId20"/>
    <p:sldId id="319" r:id="rId21"/>
    <p:sldId id="350" r:id="rId22"/>
    <p:sldId id="351" r:id="rId23"/>
    <p:sldId id="352" r:id="rId24"/>
    <p:sldId id="353" r:id="rId25"/>
    <p:sldId id="354" r:id="rId26"/>
    <p:sldId id="362" r:id="rId27"/>
    <p:sldId id="363" r:id="rId28"/>
    <p:sldId id="364" r:id="rId29"/>
    <p:sldId id="365" r:id="rId30"/>
    <p:sldId id="366" r:id="rId31"/>
    <p:sldId id="355" r:id="rId32"/>
    <p:sldId id="356" r:id="rId33"/>
    <p:sldId id="357" r:id="rId34"/>
    <p:sldId id="358" r:id="rId35"/>
    <p:sldId id="359" r:id="rId36"/>
    <p:sldId id="360" r:id="rId37"/>
    <p:sldId id="361" r:id="rId38"/>
    <p:sldId id="318" r:id="rId39"/>
    <p:sldId id="320" r:id="rId40"/>
    <p:sldId id="321" r:id="rId41"/>
    <p:sldId id="322" r:id="rId42"/>
    <p:sldId id="323" r:id="rId43"/>
    <p:sldId id="324" r:id="rId44"/>
    <p:sldId id="325" r:id="rId45"/>
    <p:sldId id="326" r:id="rId46"/>
    <p:sldId id="327" r:id="rId47"/>
    <p:sldId id="339" r:id="rId48"/>
    <p:sldId id="340" r:id="rId49"/>
    <p:sldId id="342" r:id="rId50"/>
    <p:sldId id="346" r:id="rId51"/>
    <p:sldId id="371" r:id="rId52"/>
    <p:sldId id="372" r:id="rId53"/>
    <p:sldId id="373" r:id="rId54"/>
    <p:sldId id="374" r:id="rId55"/>
    <p:sldId id="376" r:id="rId56"/>
    <p:sldId id="377" r:id="rId57"/>
    <p:sldId id="378" r:id="rId58"/>
    <p:sldId id="379" r:id="rId59"/>
    <p:sldId id="380" r:id="rId60"/>
    <p:sldId id="381" r:id="rId61"/>
    <p:sldId id="385"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BE3"/>
    <a:srgbClr val="00FF00"/>
    <a:srgbClr val="36C0CE"/>
    <a:srgbClr val="211E54"/>
    <a:srgbClr val="1D208F"/>
    <a:srgbClr val="A3616A"/>
    <a:srgbClr val="DB9329"/>
    <a:srgbClr val="3F1F53"/>
    <a:srgbClr val="1665DA"/>
    <a:srgbClr val="F4E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p:cViewPr varScale="1">
        <p:scale>
          <a:sx n="55" d="100"/>
          <a:sy n="55" d="100"/>
        </p:scale>
        <p:origin x="1142"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CCEA6-759E-4B2A-B1DC-BCB2BD0C3D21}"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5D8FA18A-452B-439E-A95D-7803C8E5B783}">
      <dgm:prSet phldrT="[Text]" custT="1"/>
      <dgm:spPr/>
      <dgm:t>
        <a:bodyPr/>
        <a:lstStyle/>
        <a:p>
          <a:r>
            <a:rPr lang="fa-IR" sz="1800" b="1" dirty="0" smtClean="0">
              <a:cs typeface="B Titr" panose="00000700000000000000" pitchFamily="2" charset="-78"/>
            </a:rPr>
            <a:t>رئیس دانشکده شیمی</a:t>
          </a:r>
          <a:endParaRPr lang="en-US" sz="1800" b="1" dirty="0">
            <a:cs typeface="B Titr" panose="00000700000000000000" pitchFamily="2" charset="-78"/>
          </a:endParaRPr>
        </a:p>
      </dgm:t>
    </dgm:pt>
    <dgm:pt modelId="{36DF9A64-06CA-4B75-B6EC-7EB748C0E9EE}" type="parTrans" cxnId="{4783D078-996E-4196-8B7F-460DA52C349A}">
      <dgm:prSet/>
      <dgm:spPr/>
      <dgm:t>
        <a:bodyPr/>
        <a:lstStyle/>
        <a:p>
          <a:endParaRPr lang="en-US"/>
        </a:p>
      </dgm:t>
    </dgm:pt>
    <dgm:pt modelId="{A9C47F40-3C2F-4946-B6C1-EA41C204124B}" type="sibTrans" cxnId="{4783D078-996E-4196-8B7F-460DA52C349A}">
      <dgm:prSet/>
      <dgm:spPr/>
      <dgm:t>
        <a:bodyPr/>
        <a:lstStyle/>
        <a:p>
          <a:endParaRPr lang="en-US"/>
        </a:p>
      </dgm:t>
    </dgm:pt>
    <dgm:pt modelId="{500FE382-2374-47EF-8A6B-A5AF02C1676D}" type="asst">
      <dgm:prSet phldrT="[Text]" custT="1"/>
      <dgm:spPr/>
      <dgm:t>
        <a:bodyPr/>
        <a:lstStyle/>
        <a:p>
          <a:r>
            <a:rPr lang="fa-IR" sz="1800" b="1" dirty="0" smtClean="0">
              <a:cs typeface="B Titr" panose="00000700000000000000" pitchFamily="2" charset="-78"/>
            </a:rPr>
            <a:t>معاون پژوهشی</a:t>
          </a:r>
          <a:endParaRPr lang="en-US" sz="1800" b="1" dirty="0">
            <a:cs typeface="B Titr" panose="00000700000000000000" pitchFamily="2" charset="-78"/>
          </a:endParaRPr>
        </a:p>
      </dgm:t>
    </dgm:pt>
    <dgm:pt modelId="{D94C203A-FAD4-46A2-8591-893454FF937D}" type="parTrans" cxnId="{8BAECE7F-ED48-4411-A8D3-02DB12005CEE}">
      <dgm:prSet/>
      <dgm:spPr/>
      <dgm:t>
        <a:bodyPr/>
        <a:lstStyle/>
        <a:p>
          <a:endParaRPr lang="en-US"/>
        </a:p>
      </dgm:t>
    </dgm:pt>
    <dgm:pt modelId="{A422D14D-939D-4A91-985F-8159E2BDD1BD}" type="sibTrans" cxnId="{8BAECE7F-ED48-4411-A8D3-02DB12005CEE}">
      <dgm:prSet/>
      <dgm:spPr/>
      <dgm:t>
        <a:bodyPr/>
        <a:lstStyle/>
        <a:p>
          <a:endParaRPr lang="en-US"/>
        </a:p>
      </dgm:t>
    </dgm:pt>
    <dgm:pt modelId="{BD863832-B203-4E85-8E6C-186BCC71222B}">
      <dgm:prSet phldrT="[Text]" custT="1"/>
      <dgm:spPr/>
      <dgm:t>
        <a:bodyPr/>
        <a:lstStyle/>
        <a:p>
          <a:r>
            <a:rPr lang="fa-IR" sz="1800" b="1" dirty="0" smtClean="0">
              <a:cs typeface="B Titr" panose="00000700000000000000" pitchFamily="2" charset="-78"/>
            </a:rPr>
            <a:t>اداره امور عمومی</a:t>
          </a:r>
          <a:endParaRPr lang="en-US" sz="1800" b="1" dirty="0">
            <a:cs typeface="B Titr" panose="00000700000000000000" pitchFamily="2" charset="-78"/>
          </a:endParaRPr>
        </a:p>
      </dgm:t>
    </dgm:pt>
    <dgm:pt modelId="{EE72AC9E-E234-4F8A-873B-943A9A72AB70}" type="parTrans" cxnId="{A17378D2-6C50-4C4A-A032-1A812843B375}">
      <dgm:prSet/>
      <dgm:spPr/>
      <dgm:t>
        <a:bodyPr/>
        <a:lstStyle/>
        <a:p>
          <a:endParaRPr lang="en-US"/>
        </a:p>
      </dgm:t>
    </dgm:pt>
    <dgm:pt modelId="{78323E23-4F86-4F6C-BB5C-F5639E9406AD}" type="sibTrans" cxnId="{A17378D2-6C50-4C4A-A032-1A812843B375}">
      <dgm:prSet/>
      <dgm:spPr/>
      <dgm:t>
        <a:bodyPr/>
        <a:lstStyle/>
        <a:p>
          <a:endParaRPr lang="en-US"/>
        </a:p>
      </dgm:t>
    </dgm:pt>
    <dgm:pt modelId="{3B747FBE-B361-497F-AC5D-86D05FF723A0}">
      <dgm:prSet phldrT="[Text]" custT="1"/>
      <dgm:spPr/>
      <dgm:t>
        <a:bodyPr/>
        <a:lstStyle/>
        <a:p>
          <a:endParaRPr lang="en-US" sz="1600" b="1" dirty="0">
            <a:cs typeface="0 Baran" panose="00000400000000000000" pitchFamily="2" charset="-78"/>
          </a:endParaRPr>
        </a:p>
      </dgm:t>
    </dgm:pt>
    <dgm:pt modelId="{CCBE3E5E-4300-4011-9A6D-2CF48269324A}" type="parTrans" cxnId="{F0E61F4B-1C89-481E-888C-87148C998EE9}">
      <dgm:prSet/>
      <dgm:spPr/>
      <dgm:t>
        <a:bodyPr/>
        <a:lstStyle/>
        <a:p>
          <a:endParaRPr lang="en-US"/>
        </a:p>
      </dgm:t>
    </dgm:pt>
    <dgm:pt modelId="{DE1D7298-6417-40D7-9AA4-6276DDEBA19E}" type="sibTrans" cxnId="{F0E61F4B-1C89-481E-888C-87148C998EE9}">
      <dgm:prSet/>
      <dgm:spPr/>
      <dgm:t>
        <a:bodyPr/>
        <a:lstStyle/>
        <a:p>
          <a:endParaRPr lang="en-US"/>
        </a:p>
      </dgm:t>
    </dgm:pt>
    <dgm:pt modelId="{57CA710B-50A9-4E9D-AD26-8F4EF45567CC}">
      <dgm:prSet phldrT="[Text]" custT="1"/>
      <dgm:spPr/>
      <dgm:t>
        <a:bodyPr/>
        <a:lstStyle/>
        <a:p>
          <a:r>
            <a:rPr lang="fa-IR" sz="1800" b="1" dirty="0" smtClean="0">
              <a:cs typeface="B Titr" panose="00000700000000000000" pitchFamily="2" charset="-78"/>
            </a:rPr>
            <a:t>اداره امور آموزشی</a:t>
          </a:r>
          <a:endParaRPr lang="en-US" sz="1800" b="1" dirty="0">
            <a:cs typeface="B Titr" panose="00000700000000000000" pitchFamily="2" charset="-78"/>
          </a:endParaRPr>
        </a:p>
      </dgm:t>
    </dgm:pt>
    <dgm:pt modelId="{7DD6C07A-6C53-4C59-BC64-617713F4A2B2}" type="parTrans" cxnId="{12CE19F3-26E0-4EA0-8616-D54665E989A0}">
      <dgm:prSet/>
      <dgm:spPr/>
      <dgm:t>
        <a:bodyPr/>
        <a:lstStyle/>
        <a:p>
          <a:endParaRPr lang="en-US"/>
        </a:p>
      </dgm:t>
    </dgm:pt>
    <dgm:pt modelId="{DF604929-5157-4824-824D-9FE98294B01A}" type="sibTrans" cxnId="{12CE19F3-26E0-4EA0-8616-D54665E989A0}">
      <dgm:prSet/>
      <dgm:spPr/>
      <dgm:t>
        <a:bodyPr/>
        <a:lstStyle/>
        <a:p>
          <a:endParaRPr lang="en-US"/>
        </a:p>
      </dgm:t>
    </dgm:pt>
    <dgm:pt modelId="{F92E7C51-1234-458E-8FB7-5B25D813C988}" type="asst">
      <dgm:prSet/>
      <dgm:spPr/>
      <dgm:t>
        <a:bodyPr/>
        <a:lstStyle/>
        <a:p>
          <a:endParaRPr lang="en-US" dirty="0"/>
        </a:p>
      </dgm:t>
    </dgm:pt>
    <dgm:pt modelId="{DB223B7C-B78B-4257-946D-B62CD90AC57F}" type="parTrans" cxnId="{17655D8E-0FA1-492E-B9FD-C3DC8A1B9195}">
      <dgm:prSet/>
      <dgm:spPr/>
      <dgm:t>
        <a:bodyPr/>
        <a:lstStyle/>
        <a:p>
          <a:endParaRPr lang="en-US"/>
        </a:p>
      </dgm:t>
    </dgm:pt>
    <dgm:pt modelId="{DB8C83E8-377A-4407-8E1B-8E942C1725D7}" type="sibTrans" cxnId="{17655D8E-0FA1-492E-B9FD-C3DC8A1B9195}">
      <dgm:prSet/>
      <dgm:spPr/>
      <dgm:t>
        <a:bodyPr/>
        <a:lstStyle/>
        <a:p>
          <a:endParaRPr lang="en-US"/>
        </a:p>
      </dgm:t>
    </dgm:pt>
    <dgm:pt modelId="{C8B3CAB6-C185-4F10-874A-00BFC28262A0}" type="pres">
      <dgm:prSet presAssocID="{2F6CCEA6-759E-4B2A-B1DC-BCB2BD0C3D21}" presName="hierChild1" presStyleCnt="0">
        <dgm:presLayoutVars>
          <dgm:orgChart val="1"/>
          <dgm:chPref val="1"/>
          <dgm:dir/>
          <dgm:animOne val="branch"/>
          <dgm:animLvl val="lvl"/>
          <dgm:resizeHandles/>
        </dgm:presLayoutVars>
      </dgm:prSet>
      <dgm:spPr/>
      <dgm:t>
        <a:bodyPr/>
        <a:lstStyle/>
        <a:p>
          <a:endParaRPr lang="en-US"/>
        </a:p>
      </dgm:t>
    </dgm:pt>
    <dgm:pt modelId="{B3FA5CEA-8F8D-4D45-B5EF-5BAFF1BE91E8}" type="pres">
      <dgm:prSet presAssocID="{5D8FA18A-452B-439E-A95D-7803C8E5B783}" presName="hierRoot1" presStyleCnt="0">
        <dgm:presLayoutVars>
          <dgm:hierBranch val="init"/>
        </dgm:presLayoutVars>
      </dgm:prSet>
      <dgm:spPr/>
    </dgm:pt>
    <dgm:pt modelId="{ECC2F346-0E6E-437E-B738-6224EB68E4B3}" type="pres">
      <dgm:prSet presAssocID="{5D8FA18A-452B-439E-A95D-7803C8E5B783}" presName="rootComposite1" presStyleCnt="0"/>
      <dgm:spPr/>
    </dgm:pt>
    <dgm:pt modelId="{AAD60F01-86F9-43E2-AE1E-36945FB783EC}" type="pres">
      <dgm:prSet presAssocID="{5D8FA18A-452B-439E-A95D-7803C8E5B783}" presName="rootText1" presStyleLbl="node0" presStyleIdx="0" presStyleCnt="1" custScaleX="152314" custScaleY="71901" custLinFactNeighborX="-3635" custLinFactNeighborY="-597">
        <dgm:presLayoutVars>
          <dgm:chPref val="3"/>
        </dgm:presLayoutVars>
      </dgm:prSet>
      <dgm:spPr/>
      <dgm:t>
        <a:bodyPr/>
        <a:lstStyle/>
        <a:p>
          <a:endParaRPr lang="en-US"/>
        </a:p>
      </dgm:t>
    </dgm:pt>
    <dgm:pt modelId="{77B92238-C799-4E2A-A0C8-BE751358D69B}" type="pres">
      <dgm:prSet presAssocID="{5D8FA18A-452B-439E-A95D-7803C8E5B783}" presName="rootPict1" presStyleLbl="alignImgPlace1" presStyleIdx="0" presStyleCnt="6" custScaleY="75509" custLinFactNeighborX="-92905" custLinFactNeighborY="-169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D28C6137-F8BC-440D-BF42-60D5672BDE81}" type="pres">
      <dgm:prSet presAssocID="{5D8FA18A-452B-439E-A95D-7803C8E5B783}" presName="rootConnector1" presStyleLbl="node1" presStyleIdx="0" presStyleCnt="0"/>
      <dgm:spPr/>
      <dgm:t>
        <a:bodyPr/>
        <a:lstStyle/>
        <a:p>
          <a:endParaRPr lang="en-US"/>
        </a:p>
      </dgm:t>
    </dgm:pt>
    <dgm:pt modelId="{EBA2084A-5A26-456A-B799-B2D94C2F885B}" type="pres">
      <dgm:prSet presAssocID="{5D8FA18A-452B-439E-A95D-7803C8E5B783}" presName="hierChild2" presStyleCnt="0"/>
      <dgm:spPr/>
    </dgm:pt>
    <dgm:pt modelId="{60D35520-A70C-4433-A056-BB4C12F7B81D}" type="pres">
      <dgm:prSet presAssocID="{EE72AC9E-E234-4F8A-873B-943A9A72AB70}" presName="Name37" presStyleLbl="parChTrans1D2" presStyleIdx="0" presStyleCnt="5"/>
      <dgm:spPr/>
      <dgm:t>
        <a:bodyPr/>
        <a:lstStyle/>
        <a:p>
          <a:endParaRPr lang="en-US"/>
        </a:p>
      </dgm:t>
    </dgm:pt>
    <dgm:pt modelId="{A8B1FBB4-84A1-4275-B4DE-7CC4B56AFE43}" type="pres">
      <dgm:prSet presAssocID="{BD863832-B203-4E85-8E6C-186BCC71222B}" presName="hierRoot2" presStyleCnt="0">
        <dgm:presLayoutVars>
          <dgm:hierBranch val="init"/>
        </dgm:presLayoutVars>
      </dgm:prSet>
      <dgm:spPr/>
    </dgm:pt>
    <dgm:pt modelId="{47B66B4F-F80D-4DF4-9030-141F31BAEB65}" type="pres">
      <dgm:prSet presAssocID="{BD863832-B203-4E85-8E6C-186BCC71222B}" presName="rootComposite" presStyleCnt="0"/>
      <dgm:spPr/>
    </dgm:pt>
    <dgm:pt modelId="{85B9E341-168C-4D79-BF86-11DF2C9E618F}" type="pres">
      <dgm:prSet presAssocID="{BD863832-B203-4E85-8E6C-186BCC71222B}" presName="rootText" presStyleLbl="node2" presStyleIdx="0" presStyleCnt="3" custScaleX="108264" custScaleY="80594" custLinFactNeighborX="594" custLinFactNeighborY="5309">
        <dgm:presLayoutVars>
          <dgm:chPref val="3"/>
        </dgm:presLayoutVars>
      </dgm:prSet>
      <dgm:spPr/>
      <dgm:t>
        <a:bodyPr/>
        <a:lstStyle/>
        <a:p>
          <a:endParaRPr lang="en-US"/>
        </a:p>
      </dgm:t>
    </dgm:pt>
    <dgm:pt modelId="{D2743C84-E283-476A-834C-4AD4CC63D0AC}" type="pres">
      <dgm:prSet presAssocID="{BD863832-B203-4E85-8E6C-186BCC71222B}" presName="rootPict" presStyleLbl="alignImgPlace1" presStyleIdx="1" presStyleCnt="6" custScaleX="96009" custScaleY="63098" custLinFactNeighborX="-18977" custLinFactNeighborY="-593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B6963DF8-8747-4055-BF6A-636C1143963C}" type="pres">
      <dgm:prSet presAssocID="{BD863832-B203-4E85-8E6C-186BCC71222B}" presName="rootConnector" presStyleLbl="node2" presStyleIdx="0" presStyleCnt="3"/>
      <dgm:spPr/>
      <dgm:t>
        <a:bodyPr/>
        <a:lstStyle/>
        <a:p>
          <a:endParaRPr lang="en-US"/>
        </a:p>
      </dgm:t>
    </dgm:pt>
    <dgm:pt modelId="{B5B27FBD-946A-4508-AA75-6058ACF23658}" type="pres">
      <dgm:prSet presAssocID="{BD863832-B203-4E85-8E6C-186BCC71222B}" presName="hierChild4" presStyleCnt="0"/>
      <dgm:spPr/>
    </dgm:pt>
    <dgm:pt modelId="{FE484ADE-AB70-4983-99B4-4AD2DD955139}" type="pres">
      <dgm:prSet presAssocID="{BD863832-B203-4E85-8E6C-186BCC71222B}" presName="hierChild5" presStyleCnt="0"/>
      <dgm:spPr/>
    </dgm:pt>
    <dgm:pt modelId="{F4A078FE-3D7C-4CC5-82D5-5D050812E549}" type="pres">
      <dgm:prSet presAssocID="{CCBE3E5E-4300-4011-9A6D-2CF48269324A}" presName="Name37" presStyleLbl="parChTrans1D2" presStyleIdx="1" presStyleCnt="5"/>
      <dgm:spPr/>
      <dgm:t>
        <a:bodyPr/>
        <a:lstStyle/>
        <a:p>
          <a:endParaRPr lang="en-US"/>
        </a:p>
      </dgm:t>
    </dgm:pt>
    <dgm:pt modelId="{84B4E9C6-43F6-4A32-9AF4-D7EC570DB8CE}" type="pres">
      <dgm:prSet presAssocID="{3B747FBE-B361-497F-AC5D-86D05FF723A0}" presName="hierRoot2" presStyleCnt="0">
        <dgm:presLayoutVars>
          <dgm:hierBranch val="init"/>
        </dgm:presLayoutVars>
      </dgm:prSet>
      <dgm:spPr/>
    </dgm:pt>
    <dgm:pt modelId="{51ADAEEB-490D-40BD-A317-56F2FF4AA36D}" type="pres">
      <dgm:prSet presAssocID="{3B747FBE-B361-497F-AC5D-86D05FF723A0}" presName="rootComposite" presStyleCnt="0"/>
      <dgm:spPr/>
    </dgm:pt>
    <dgm:pt modelId="{DFE607D2-3545-4256-A919-8FAF5AF07B15}" type="pres">
      <dgm:prSet presAssocID="{3B747FBE-B361-497F-AC5D-86D05FF723A0}" presName="rootText" presStyleLbl="node2" presStyleIdx="1" presStyleCnt="3" custScaleX="158130" custScaleY="87932" custLinFactNeighborX="2848" custLinFactNeighborY="-3043">
        <dgm:presLayoutVars>
          <dgm:chPref val="3"/>
        </dgm:presLayoutVars>
      </dgm:prSet>
      <dgm:spPr/>
      <dgm:t>
        <a:bodyPr/>
        <a:lstStyle/>
        <a:p>
          <a:endParaRPr lang="en-US"/>
        </a:p>
      </dgm:t>
    </dgm:pt>
    <dgm:pt modelId="{1AB397A2-5D46-41C3-AE59-0F50F3D087C9}" type="pres">
      <dgm:prSet presAssocID="{3B747FBE-B361-497F-AC5D-86D05FF723A0}" presName="rootPict" presStyleLbl="alignImgPlace1" presStyleIdx="2" presStyleCnt="6" custScaleX="94865" custScaleY="63639" custLinFactNeighborX="-33377" custLinFactNeighborY="-3761"/>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 modelId="{16C3C481-211A-4B01-9C34-21E526CF327F}" type="pres">
      <dgm:prSet presAssocID="{3B747FBE-B361-497F-AC5D-86D05FF723A0}" presName="rootConnector" presStyleLbl="node2" presStyleIdx="1" presStyleCnt="3"/>
      <dgm:spPr/>
      <dgm:t>
        <a:bodyPr/>
        <a:lstStyle/>
        <a:p>
          <a:endParaRPr lang="en-US"/>
        </a:p>
      </dgm:t>
    </dgm:pt>
    <dgm:pt modelId="{48B86664-263F-47D8-85BE-E23BFC268D1C}" type="pres">
      <dgm:prSet presAssocID="{3B747FBE-B361-497F-AC5D-86D05FF723A0}" presName="hierChild4" presStyleCnt="0"/>
      <dgm:spPr/>
    </dgm:pt>
    <dgm:pt modelId="{5AEF915D-4960-4D33-B641-95FF73160FDD}" type="pres">
      <dgm:prSet presAssocID="{3B747FBE-B361-497F-AC5D-86D05FF723A0}" presName="hierChild5" presStyleCnt="0"/>
      <dgm:spPr/>
    </dgm:pt>
    <dgm:pt modelId="{44CA3E7B-BBD9-4471-B1AB-500533CDE9E3}" type="pres">
      <dgm:prSet presAssocID="{7DD6C07A-6C53-4C59-BC64-617713F4A2B2}" presName="Name37" presStyleLbl="parChTrans1D2" presStyleIdx="2" presStyleCnt="5"/>
      <dgm:spPr/>
      <dgm:t>
        <a:bodyPr/>
        <a:lstStyle/>
        <a:p>
          <a:endParaRPr lang="en-US"/>
        </a:p>
      </dgm:t>
    </dgm:pt>
    <dgm:pt modelId="{AF84092F-E2FE-4C07-8ADC-9C2CC4EFE446}" type="pres">
      <dgm:prSet presAssocID="{57CA710B-50A9-4E9D-AD26-8F4EF45567CC}" presName="hierRoot2" presStyleCnt="0">
        <dgm:presLayoutVars>
          <dgm:hierBranch val="init"/>
        </dgm:presLayoutVars>
      </dgm:prSet>
      <dgm:spPr/>
    </dgm:pt>
    <dgm:pt modelId="{669F00E8-D511-44F8-8AFE-7F9D34E4B9C3}" type="pres">
      <dgm:prSet presAssocID="{57CA710B-50A9-4E9D-AD26-8F4EF45567CC}" presName="rootComposite" presStyleCnt="0"/>
      <dgm:spPr/>
    </dgm:pt>
    <dgm:pt modelId="{F15D8D94-9D35-4A3A-91B8-15B608A091EC}" type="pres">
      <dgm:prSet presAssocID="{57CA710B-50A9-4E9D-AD26-8F4EF45567CC}" presName="rootText" presStyleLbl="node2" presStyleIdx="2" presStyleCnt="3" custScaleX="119618" custScaleY="82441" custLinFactNeighborY="3462">
        <dgm:presLayoutVars>
          <dgm:chPref val="3"/>
        </dgm:presLayoutVars>
      </dgm:prSet>
      <dgm:spPr/>
      <dgm:t>
        <a:bodyPr/>
        <a:lstStyle/>
        <a:p>
          <a:endParaRPr lang="en-US"/>
        </a:p>
      </dgm:t>
    </dgm:pt>
    <dgm:pt modelId="{E52F59A2-E40C-4BAC-BA47-C4F9A6221BA1}" type="pres">
      <dgm:prSet presAssocID="{57CA710B-50A9-4E9D-AD26-8F4EF45567CC}" presName="rootPict" presStyleLbl="alignImgPlace1" presStyleIdx="3" presStyleCnt="6" custScaleX="100196" custScaleY="63640" custLinFactNeighborX="-38184" custLinFactNeighborY="-5939"/>
      <dgm:spPr>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B54B71F7-4CEE-4707-8D5F-0359BEBA4F9E}" type="pres">
      <dgm:prSet presAssocID="{57CA710B-50A9-4E9D-AD26-8F4EF45567CC}" presName="rootConnector" presStyleLbl="node2" presStyleIdx="2" presStyleCnt="3"/>
      <dgm:spPr/>
      <dgm:t>
        <a:bodyPr/>
        <a:lstStyle/>
        <a:p>
          <a:endParaRPr lang="en-US"/>
        </a:p>
      </dgm:t>
    </dgm:pt>
    <dgm:pt modelId="{000C04FD-931A-4206-B153-11CB8C695E3D}" type="pres">
      <dgm:prSet presAssocID="{57CA710B-50A9-4E9D-AD26-8F4EF45567CC}" presName="hierChild4" presStyleCnt="0"/>
      <dgm:spPr/>
    </dgm:pt>
    <dgm:pt modelId="{98FDC079-D2B7-4E38-9031-034384A48A29}" type="pres">
      <dgm:prSet presAssocID="{57CA710B-50A9-4E9D-AD26-8F4EF45567CC}" presName="hierChild5" presStyleCnt="0"/>
      <dgm:spPr/>
    </dgm:pt>
    <dgm:pt modelId="{BDC2685A-F57C-4AD8-A488-C1E721470CC7}" type="pres">
      <dgm:prSet presAssocID="{5D8FA18A-452B-439E-A95D-7803C8E5B783}" presName="hierChild3" presStyleCnt="0"/>
      <dgm:spPr/>
    </dgm:pt>
    <dgm:pt modelId="{197EAA8C-F1E3-4E4B-993D-109CC64BB891}" type="pres">
      <dgm:prSet presAssocID="{D94C203A-FAD4-46A2-8591-893454FF937D}" presName="Name111" presStyleLbl="parChTrans1D2" presStyleIdx="3" presStyleCnt="5"/>
      <dgm:spPr/>
      <dgm:t>
        <a:bodyPr/>
        <a:lstStyle/>
        <a:p>
          <a:endParaRPr lang="en-US"/>
        </a:p>
      </dgm:t>
    </dgm:pt>
    <dgm:pt modelId="{61AEB1B2-5E2B-400C-9E18-51D554745B64}" type="pres">
      <dgm:prSet presAssocID="{500FE382-2374-47EF-8A6B-A5AF02C1676D}" presName="hierRoot3" presStyleCnt="0">
        <dgm:presLayoutVars>
          <dgm:hierBranch val="init"/>
        </dgm:presLayoutVars>
      </dgm:prSet>
      <dgm:spPr/>
    </dgm:pt>
    <dgm:pt modelId="{C4754FF3-2B14-4B0E-96AD-ACD5402B80B8}" type="pres">
      <dgm:prSet presAssocID="{500FE382-2374-47EF-8A6B-A5AF02C1676D}" presName="rootComposite3" presStyleCnt="0"/>
      <dgm:spPr/>
    </dgm:pt>
    <dgm:pt modelId="{A3B5DBE3-32F7-43EC-9762-EFF662778A67}" type="pres">
      <dgm:prSet presAssocID="{500FE382-2374-47EF-8A6B-A5AF02C1676D}" presName="rootText3" presStyleLbl="asst1" presStyleIdx="0" presStyleCnt="2" custScaleX="141492" custScaleY="70750" custLinFactNeighborX="-616" custLinFactNeighborY="5630">
        <dgm:presLayoutVars>
          <dgm:chPref val="3"/>
        </dgm:presLayoutVars>
      </dgm:prSet>
      <dgm:spPr/>
      <dgm:t>
        <a:bodyPr/>
        <a:lstStyle/>
        <a:p>
          <a:endParaRPr lang="en-US"/>
        </a:p>
      </dgm:t>
    </dgm:pt>
    <dgm:pt modelId="{CCCD7976-3A26-495F-94A4-092AFA8B6A46}" type="pres">
      <dgm:prSet presAssocID="{500FE382-2374-47EF-8A6B-A5AF02C1676D}" presName="rootPict3" presStyleLbl="alignImgPlace1" presStyleIdx="4" presStyleCnt="6" custScaleY="77014" custLinFactNeighborX="-60117" custLinFactNeighborY="9493"/>
      <dgm:spPr>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dgm:spPr>
    </dgm:pt>
    <dgm:pt modelId="{89DE26D0-FCED-4C94-A2E7-44D4838CF642}" type="pres">
      <dgm:prSet presAssocID="{500FE382-2374-47EF-8A6B-A5AF02C1676D}" presName="rootConnector3" presStyleLbl="asst1" presStyleIdx="0" presStyleCnt="2"/>
      <dgm:spPr/>
      <dgm:t>
        <a:bodyPr/>
        <a:lstStyle/>
        <a:p>
          <a:endParaRPr lang="en-US"/>
        </a:p>
      </dgm:t>
    </dgm:pt>
    <dgm:pt modelId="{94E95362-D347-4F1E-A3A6-05A5A9E0F973}" type="pres">
      <dgm:prSet presAssocID="{500FE382-2374-47EF-8A6B-A5AF02C1676D}" presName="hierChild6" presStyleCnt="0"/>
      <dgm:spPr/>
    </dgm:pt>
    <dgm:pt modelId="{9F3FF125-777C-4F6B-8374-7FAF863C7400}" type="pres">
      <dgm:prSet presAssocID="{500FE382-2374-47EF-8A6B-A5AF02C1676D}" presName="hierChild7" presStyleCnt="0"/>
      <dgm:spPr/>
    </dgm:pt>
    <dgm:pt modelId="{718EAF9C-4345-4A6F-9F99-A53D8BE91C6C}" type="pres">
      <dgm:prSet presAssocID="{DB223B7C-B78B-4257-946D-B62CD90AC57F}" presName="Name111" presStyleLbl="parChTrans1D2" presStyleIdx="4" presStyleCnt="5"/>
      <dgm:spPr/>
      <dgm:t>
        <a:bodyPr/>
        <a:lstStyle/>
        <a:p>
          <a:endParaRPr lang="en-US"/>
        </a:p>
      </dgm:t>
    </dgm:pt>
    <dgm:pt modelId="{2147FD21-10D3-489B-A9DA-9AE468B38B3A}" type="pres">
      <dgm:prSet presAssocID="{F92E7C51-1234-458E-8FB7-5B25D813C988}" presName="hierRoot3" presStyleCnt="0">
        <dgm:presLayoutVars>
          <dgm:hierBranch val="init"/>
        </dgm:presLayoutVars>
      </dgm:prSet>
      <dgm:spPr/>
    </dgm:pt>
    <dgm:pt modelId="{230B0EB8-EBCC-4997-B139-5153D816C5DE}" type="pres">
      <dgm:prSet presAssocID="{F92E7C51-1234-458E-8FB7-5B25D813C988}" presName="rootComposite3" presStyleCnt="0"/>
      <dgm:spPr/>
    </dgm:pt>
    <dgm:pt modelId="{D883AA7A-6EC0-4A19-8530-1426163C8B33}" type="pres">
      <dgm:prSet presAssocID="{F92E7C51-1234-458E-8FB7-5B25D813C988}" presName="rootText3" presStyleLbl="asst1" presStyleIdx="1" presStyleCnt="2" custScaleX="145511" custScaleY="75991" custLinFactNeighborX="-3341" custLinFactNeighborY="5630">
        <dgm:presLayoutVars>
          <dgm:chPref val="3"/>
        </dgm:presLayoutVars>
      </dgm:prSet>
      <dgm:spPr/>
      <dgm:t>
        <a:bodyPr/>
        <a:lstStyle/>
        <a:p>
          <a:endParaRPr lang="en-US"/>
        </a:p>
      </dgm:t>
    </dgm:pt>
    <dgm:pt modelId="{85673D8F-1804-4E5C-BD02-7931BB2F438F}" type="pres">
      <dgm:prSet presAssocID="{F92E7C51-1234-458E-8FB7-5B25D813C988}" presName="rootPict3" presStyleLbl="alignImgPlace1" presStyleIdx="5" presStyleCnt="6" custScaleY="85665" custLinFactNeighborX="-87503" custLinFactNeighborY="703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CA44C381-F472-42D7-B978-74DB7577A79E}" type="pres">
      <dgm:prSet presAssocID="{F92E7C51-1234-458E-8FB7-5B25D813C988}" presName="rootConnector3" presStyleLbl="asst1" presStyleIdx="1" presStyleCnt="2"/>
      <dgm:spPr/>
      <dgm:t>
        <a:bodyPr/>
        <a:lstStyle/>
        <a:p>
          <a:endParaRPr lang="en-US"/>
        </a:p>
      </dgm:t>
    </dgm:pt>
    <dgm:pt modelId="{1A2E3F06-D14F-4530-813D-C9F2E7B453F4}" type="pres">
      <dgm:prSet presAssocID="{F92E7C51-1234-458E-8FB7-5B25D813C988}" presName="hierChild6" presStyleCnt="0"/>
      <dgm:spPr/>
    </dgm:pt>
    <dgm:pt modelId="{DF87C122-0B7F-47B1-8F28-8F30E4F01D8B}" type="pres">
      <dgm:prSet presAssocID="{F92E7C51-1234-458E-8FB7-5B25D813C988}" presName="hierChild7" presStyleCnt="0"/>
      <dgm:spPr/>
    </dgm:pt>
  </dgm:ptLst>
  <dgm:cxnLst>
    <dgm:cxn modelId="{742E6F9B-C84A-427C-AF69-B581054F7F9F}" type="presOf" srcId="{57CA710B-50A9-4E9D-AD26-8F4EF45567CC}" destId="{B54B71F7-4CEE-4707-8D5F-0359BEBA4F9E}" srcOrd="1" destOrd="0" presId="urn:microsoft.com/office/officeart/2005/8/layout/pictureOrgChart+Icon"/>
    <dgm:cxn modelId="{219B61CD-CA55-4C15-9A17-5368C6591DE3}" type="presOf" srcId="{D94C203A-FAD4-46A2-8591-893454FF937D}" destId="{197EAA8C-F1E3-4E4B-993D-109CC64BB891}" srcOrd="0" destOrd="0" presId="urn:microsoft.com/office/officeart/2005/8/layout/pictureOrgChart+Icon"/>
    <dgm:cxn modelId="{4711505A-2359-4E83-B513-15F2C498C986}" type="presOf" srcId="{3B747FBE-B361-497F-AC5D-86D05FF723A0}" destId="{DFE607D2-3545-4256-A919-8FAF5AF07B15}" srcOrd="0" destOrd="0" presId="urn:microsoft.com/office/officeart/2005/8/layout/pictureOrgChart+Icon"/>
    <dgm:cxn modelId="{8BAECE7F-ED48-4411-A8D3-02DB12005CEE}" srcId="{5D8FA18A-452B-439E-A95D-7803C8E5B783}" destId="{500FE382-2374-47EF-8A6B-A5AF02C1676D}" srcOrd="0" destOrd="0" parTransId="{D94C203A-FAD4-46A2-8591-893454FF937D}" sibTransId="{A422D14D-939D-4A91-985F-8159E2BDD1BD}"/>
    <dgm:cxn modelId="{D74D52A6-1657-4FF3-91AE-D33E564C19D9}" type="presOf" srcId="{BD863832-B203-4E85-8E6C-186BCC71222B}" destId="{85B9E341-168C-4D79-BF86-11DF2C9E618F}" srcOrd="0" destOrd="0" presId="urn:microsoft.com/office/officeart/2005/8/layout/pictureOrgChart+Icon"/>
    <dgm:cxn modelId="{6C35B4E0-F53F-46DF-815D-E7D038F93CBE}" type="presOf" srcId="{F92E7C51-1234-458E-8FB7-5B25D813C988}" destId="{CA44C381-F472-42D7-B978-74DB7577A79E}" srcOrd="1" destOrd="0" presId="urn:microsoft.com/office/officeart/2005/8/layout/pictureOrgChart+Icon"/>
    <dgm:cxn modelId="{0F531223-6E48-4E2D-A03F-84D4924DBC88}" type="presOf" srcId="{7DD6C07A-6C53-4C59-BC64-617713F4A2B2}" destId="{44CA3E7B-BBD9-4471-B1AB-500533CDE9E3}" srcOrd="0" destOrd="0" presId="urn:microsoft.com/office/officeart/2005/8/layout/pictureOrgChart+Icon"/>
    <dgm:cxn modelId="{4783D078-996E-4196-8B7F-460DA52C349A}" srcId="{2F6CCEA6-759E-4B2A-B1DC-BCB2BD0C3D21}" destId="{5D8FA18A-452B-439E-A95D-7803C8E5B783}" srcOrd="0" destOrd="0" parTransId="{36DF9A64-06CA-4B75-B6EC-7EB748C0E9EE}" sibTransId="{A9C47F40-3C2F-4946-B6C1-EA41C204124B}"/>
    <dgm:cxn modelId="{79FFF008-1E04-4407-8A6B-DA3394F10C7D}" type="presOf" srcId="{F92E7C51-1234-458E-8FB7-5B25D813C988}" destId="{D883AA7A-6EC0-4A19-8530-1426163C8B33}" srcOrd="0" destOrd="0" presId="urn:microsoft.com/office/officeart/2005/8/layout/pictureOrgChart+Icon"/>
    <dgm:cxn modelId="{765EA186-B7E1-4879-BE39-96CF626F5554}" type="presOf" srcId="{57CA710B-50A9-4E9D-AD26-8F4EF45567CC}" destId="{F15D8D94-9D35-4A3A-91B8-15B608A091EC}" srcOrd="0" destOrd="0" presId="urn:microsoft.com/office/officeart/2005/8/layout/pictureOrgChart+Icon"/>
    <dgm:cxn modelId="{48BB20D8-4889-45A4-9B91-1CF354514215}" type="presOf" srcId="{5D8FA18A-452B-439E-A95D-7803C8E5B783}" destId="{AAD60F01-86F9-43E2-AE1E-36945FB783EC}" srcOrd="0" destOrd="0" presId="urn:microsoft.com/office/officeart/2005/8/layout/pictureOrgChart+Icon"/>
    <dgm:cxn modelId="{12CE19F3-26E0-4EA0-8616-D54665E989A0}" srcId="{5D8FA18A-452B-439E-A95D-7803C8E5B783}" destId="{57CA710B-50A9-4E9D-AD26-8F4EF45567CC}" srcOrd="3" destOrd="0" parTransId="{7DD6C07A-6C53-4C59-BC64-617713F4A2B2}" sibTransId="{DF604929-5157-4824-824D-9FE98294B01A}"/>
    <dgm:cxn modelId="{78529ECD-75A7-4B13-A139-B0888F4557F8}" type="presOf" srcId="{DB223B7C-B78B-4257-946D-B62CD90AC57F}" destId="{718EAF9C-4345-4A6F-9F99-A53D8BE91C6C}" srcOrd="0" destOrd="0" presId="urn:microsoft.com/office/officeart/2005/8/layout/pictureOrgChart+Icon"/>
    <dgm:cxn modelId="{379346AB-C50C-4498-A842-145A82BB0AC2}" type="presOf" srcId="{BD863832-B203-4E85-8E6C-186BCC71222B}" destId="{B6963DF8-8747-4055-BF6A-636C1143963C}" srcOrd="1" destOrd="0" presId="urn:microsoft.com/office/officeart/2005/8/layout/pictureOrgChart+Icon"/>
    <dgm:cxn modelId="{6E455ED0-E2D8-48AB-A8CD-F0CA2CC95F95}" type="presOf" srcId="{EE72AC9E-E234-4F8A-873B-943A9A72AB70}" destId="{60D35520-A70C-4433-A056-BB4C12F7B81D}" srcOrd="0" destOrd="0" presId="urn:microsoft.com/office/officeart/2005/8/layout/pictureOrgChart+Icon"/>
    <dgm:cxn modelId="{A17378D2-6C50-4C4A-A032-1A812843B375}" srcId="{5D8FA18A-452B-439E-A95D-7803C8E5B783}" destId="{BD863832-B203-4E85-8E6C-186BCC71222B}" srcOrd="1" destOrd="0" parTransId="{EE72AC9E-E234-4F8A-873B-943A9A72AB70}" sibTransId="{78323E23-4F86-4F6C-BB5C-F5639E9406AD}"/>
    <dgm:cxn modelId="{94BC3531-16D2-4DE2-8163-B97359BC8DC3}" type="presOf" srcId="{2F6CCEA6-759E-4B2A-B1DC-BCB2BD0C3D21}" destId="{C8B3CAB6-C185-4F10-874A-00BFC28262A0}" srcOrd="0" destOrd="0" presId="urn:microsoft.com/office/officeart/2005/8/layout/pictureOrgChart+Icon"/>
    <dgm:cxn modelId="{7103A6C8-2E23-4BD3-81F8-236B6E462B6A}" type="presOf" srcId="{500FE382-2374-47EF-8A6B-A5AF02C1676D}" destId="{A3B5DBE3-32F7-43EC-9762-EFF662778A67}" srcOrd="0" destOrd="0" presId="urn:microsoft.com/office/officeart/2005/8/layout/pictureOrgChart+Icon"/>
    <dgm:cxn modelId="{184203D7-FF5A-435D-9A5E-C322A50D13D1}" type="presOf" srcId="{3B747FBE-B361-497F-AC5D-86D05FF723A0}" destId="{16C3C481-211A-4B01-9C34-21E526CF327F}" srcOrd="1" destOrd="0" presId="urn:microsoft.com/office/officeart/2005/8/layout/pictureOrgChart+Icon"/>
    <dgm:cxn modelId="{F0E61F4B-1C89-481E-888C-87148C998EE9}" srcId="{5D8FA18A-452B-439E-A95D-7803C8E5B783}" destId="{3B747FBE-B361-497F-AC5D-86D05FF723A0}" srcOrd="2" destOrd="0" parTransId="{CCBE3E5E-4300-4011-9A6D-2CF48269324A}" sibTransId="{DE1D7298-6417-40D7-9AA4-6276DDEBA19E}"/>
    <dgm:cxn modelId="{98F76FB5-4C89-47CA-949E-2FAA0EEF43A1}" type="presOf" srcId="{500FE382-2374-47EF-8A6B-A5AF02C1676D}" destId="{89DE26D0-FCED-4C94-A2E7-44D4838CF642}" srcOrd="1" destOrd="0" presId="urn:microsoft.com/office/officeart/2005/8/layout/pictureOrgChart+Icon"/>
    <dgm:cxn modelId="{17655D8E-0FA1-492E-B9FD-C3DC8A1B9195}" srcId="{5D8FA18A-452B-439E-A95D-7803C8E5B783}" destId="{F92E7C51-1234-458E-8FB7-5B25D813C988}" srcOrd="4" destOrd="0" parTransId="{DB223B7C-B78B-4257-946D-B62CD90AC57F}" sibTransId="{DB8C83E8-377A-4407-8E1B-8E942C1725D7}"/>
    <dgm:cxn modelId="{C2436298-FC7C-4735-9189-E2A7A31EAFD1}" type="presOf" srcId="{5D8FA18A-452B-439E-A95D-7803C8E5B783}" destId="{D28C6137-F8BC-440D-BF42-60D5672BDE81}" srcOrd="1" destOrd="0" presId="urn:microsoft.com/office/officeart/2005/8/layout/pictureOrgChart+Icon"/>
    <dgm:cxn modelId="{5C881AB4-7634-49AB-BD19-D9602B8EEAC8}" type="presOf" srcId="{CCBE3E5E-4300-4011-9A6D-2CF48269324A}" destId="{F4A078FE-3D7C-4CC5-82D5-5D050812E549}" srcOrd="0" destOrd="0" presId="urn:microsoft.com/office/officeart/2005/8/layout/pictureOrgChart+Icon"/>
    <dgm:cxn modelId="{E281ECB0-C645-44BF-A350-8BE704511722}" type="presParOf" srcId="{C8B3CAB6-C185-4F10-874A-00BFC28262A0}" destId="{B3FA5CEA-8F8D-4D45-B5EF-5BAFF1BE91E8}" srcOrd="0" destOrd="0" presId="urn:microsoft.com/office/officeart/2005/8/layout/pictureOrgChart+Icon"/>
    <dgm:cxn modelId="{634EE765-1843-478F-8553-D7CDDCD3D0CF}" type="presParOf" srcId="{B3FA5CEA-8F8D-4D45-B5EF-5BAFF1BE91E8}" destId="{ECC2F346-0E6E-437E-B738-6224EB68E4B3}" srcOrd="0" destOrd="0" presId="urn:microsoft.com/office/officeart/2005/8/layout/pictureOrgChart+Icon"/>
    <dgm:cxn modelId="{582CF418-8BE1-4968-B3BD-6B0544BC4A5E}" type="presParOf" srcId="{ECC2F346-0E6E-437E-B738-6224EB68E4B3}" destId="{AAD60F01-86F9-43E2-AE1E-36945FB783EC}" srcOrd="0" destOrd="0" presId="urn:microsoft.com/office/officeart/2005/8/layout/pictureOrgChart+Icon"/>
    <dgm:cxn modelId="{F1B46A9B-6138-407A-846B-F36C81133BA7}" type="presParOf" srcId="{ECC2F346-0E6E-437E-B738-6224EB68E4B3}" destId="{77B92238-C799-4E2A-A0C8-BE751358D69B}" srcOrd="1" destOrd="0" presId="urn:microsoft.com/office/officeart/2005/8/layout/pictureOrgChart+Icon"/>
    <dgm:cxn modelId="{D9DB0548-191C-42B6-9626-E58CEA4DA361}" type="presParOf" srcId="{ECC2F346-0E6E-437E-B738-6224EB68E4B3}" destId="{D28C6137-F8BC-440D-BF42-60D5672BDE81}" srcOrd="2" destOrd="0" presId="urn:microsoft.com/office/officeart/2005/8/layout/pictureOrgChart+Icon"/>
    <dgm:cxn modelId="{56D408E6-5CB3-4241-A5A5-1ADD4BA6A9F9}" type="presParOf" srcId="{B3FA5CEA-8F8D-4D45-B5EF-5BAFF1BE91E8}" destId="{EBA2084A-5A26-456A-B799-B2D94C2F885B}" srcOrd="1" destOrd="0" presId="urn:microsoft.com/office/officeart/2005/8/layout/pictureOrgChart+Icon"/>
    <dgm:cxn modelId="{9E2F6F26-7527-4E67-9249-78BD950B7B08}" type="presParOf" srcId="{EBA2084A-5A26-456A-B799-B2D94C2F885B}" destId="{60D35520-A70C-4433-A056-BB4C12F7B81D}" srcOrd="0" destOrd="0" presId="urn:microsoft.com/office/officeart/2005/8/layout/pictureOrgChart+Icon"/>
    <dgm:cxn modelId="{2CCC4CF5-2C6E-4912-93B7-616674652217}" type="presParOf" srcId="{EBA2084A-5A26-456A-B799-B2D94C2F885B}" destId="{A8B1FBB4-84A1-4275-B4DE-7CC4B56AFE43}" srcOrd="1" destOrd="0" presId="urn:microsoft.com/office/officeart/2005/8/layout/pictureOrgChart+Icon"/>
    <dgm:cxn modelId="{1D03D017-9E7D-4618-B8D7-0E829675074C}" type="presParOf" srcId="{A8B1FBB4-84A1-4275-B4DE-7CC4B56AFE43}" destId="{47B66B4F-F80D-4DF4-9030-141F31BAEB65}" srcOrd="0" destOrd="0" presId="urn:microsoft.com/office/officeart/2005/8/layout/pictureOrgChart+Icon"/>
    <dgm:cxn modelId="{DA3DAFDE-3788-47CA-BB5A-A4F4A8A784B9}" type="presParOf" srcId="{47B66B4F-F80D-4DF4-9030-141F31BAEB65}" destId="{85B9E341-168C-4D79-BF86-11DF2C9E618F}" srcOrd="0" destOrd="0" presId="urn:microsoft.com/office/officeart/2005/8/layout/pictureOrgChart+Icon"/>
    <dgm:cxn modelId="{E8383CFD-CA34-4020-99D1-C7B7F677B8B4}" type="presParOf" srcId="{47B66B4F-F80D-4DF4-9030-141F31BAEB65}" destId="{D2743C84-E283-476A-834C-4AD4CC63D0AC}" srcOrd="1" destOrd="0" presId="urn:microsoft.com/office/officeart/2005/8/layout/pictureOrgChart+Icon"/>
    <dgm:cxn modelId="{EEA54342-35A0-4EF2-9B1D-6F71F2100209}" type="presParOf" srcId="{47B66B4F-F80D-4DF4-9030-141F31BAEB65}" destId="{B6963DF8-8747-4055-BF6A-636C1143963C}" srcOrd="2" destOrd="0" presId="urn:microsoft.com/office/officeart/2005/8/layout/pictureOrgChart+Icon"/>
    <dgm:cxn modelId="{7A775143-E3C9-4083-9E0E-9B9DD100D6BF}" type="presParOf" srcId="{A8B1FBB4-84A1-4275-B4DE-7CC4B56AFE43}" destId="{B5B27FBD-946A-4508-AA75-6058ACF23658}" srcOrd="1" destOrd="0" presId="urn:microsoft.com/office/officeart/2005/8/layout/pictureOrgChart+Icon"/>
    <dgm:cxn modelId="{D8D8107F-E022-464E-A88A-AA54C5688CCB}" type="presParOf" srcId="{A8B1FBB4-84A1-4275-B4DE-7CC4B56AFE43}" destId="{FE484ADE-AB70-4983-99B4-4AD2DD955139}" srcOrd="2" destOrd="0" presId="urn:microsoft.com/office/officeart/2005/8/layout/pictureOrgChart+Icon"/>
    <dgm:cxn modelId="{A78CD6B8-05E4-4092-ACA3-7B98159B750D}" type="presParOf" srcId="{EBA2084A-5A26-456A-B799-B2D94C2F885B}" destId="{F4A078FE-3D7C-4CC5-82D5-5D050812E549}" srcOrd="2" destOrd="0" presId="urn:microsoft.com/office/officeart/2005/8/layout/pictureOrgChart+Icon"/>
    <dgm:cxn modelId="{FB9F62FE-F559-4A3A-B35F-48BB9F21CDE6}" type="presParOf" srcId="{EBA2084A-5A26-456A-B799-B2D94C2F885B}" destId="{84B4E9C6-43F6-4A32-9AF4-D7EC570DB8CE}" srcOrd="3" destOrd="0" presId="urn:microsoft.com/office/officeart/2005/8/layout/pictureOrgChart+Icon"/>
    <dgm:cxn modelId="{00DCBE0A-FD78-40BF-BDE6-D214D6799775}" type="presParOf" srcId="{84B4E9C6-43F6-4A32-9AF4-D7EC570DB8CE}" destId="{51ADAEEB-490D-40BD-A317-56F2FF4AA36D}" srcOrd="0" destOrd="0" presId="urn:microsoft.com/office/officeart/2005/8/layout/pictureOrgChart+Icon"/>
    <dgm:cxn modelId="{37387259-B660-462C-B86F-C78D38574405}" type="presParOf" srcId="{51ADAEEB-490D-40BD-A317-56F2FF4AA36D}" destId="{DFE607D2-3545-4256-A919-8FAF5AF07B15}" srcOrd="0" destOrd="0" presId="urn:microsoft.com/office/officeart/2005/8/layout/pictureOrgChart+Icon"/>
    <dgm:cxn modelId="{5AA79ED0-995A-4256-A635-0198E21B3E00}" type="presParOf" srcId="{51ADAEEB-490D-40BD-A317-56F2FF4AA36D}" destId="{1AB397A2-5D46-41C3-AE59-0F50F3D087C9}" srcOrd="1" destOrd="0" presId="urn:microsoft.com/office/officeart/2005/8/layout/pictureOrgChart+Icon"/>
    <dgm:cxn modelId="{82366A1E-4F54-4380-A13A-86FAF71A9010}" type="presParOf" srcId="{51ADAEEB-490D-40BD-A317-56F2FF4AA36D}" destId="{16C3C481-211A-4B01-9C34-21E526CF327F}" srcOrd="2" destOrd="0" presId="urn:microsoft.com/office/officeart/2005/8/layout/pictureOrgChart+Icon"/>
    <dgm:cxn modelId="{1F0EB2E1-1743-4506-98BF-3564DA199A1C}" type="presParOf" srcId="{84B4E9C6-43F6-4A32-9AF4-D7EC570DB8CE}" destId="{48B86664-263F-47D8-85BE-E23BFC268D1C}" srcOrd="1" destOrd="0" presId="urn:microsoft.com/office/officeart/2005/8/layout/pictureOrgChart+Icon"/>
    <dgm:cxn modelId="{590802A2-4753-4DE0-A12A-B76D34613487}" type="presParOf" srcId="{84B4E9C6-43F6-4A32-9AF4-D7EC570DB8CE}" destId="{5AEF915D-4960-4D33-B641-95FF73160FDD}" srcOrd="2" destOrd="0" presId="urn:microsoft.com/office/officeart/2005/8/layout/pictureOrgChart+Icon"/>
    <dgm:cxn modelId="{79AAD62D-47A2-4C62-BEED-8CA79CFAC45F}" type="presParOf" srcId="{EBA2084A-5A26-456A-B799-B2D94C2F885B}" destId="{44CA3E7B-BBD9-4471-B1AB-500533CDE9E3}" srcOrd="4" destOrd="0" presId="urn:microsoft.com/office/officeart/2005/8/layout/pictureOrgChart+Icon"/>
    <dgm:cxn modelId="{937617DF-7974-49DA-B294-68EA0D0E2BED}" type="presParOf" srcId="{EBA2084A-5A26-456A-B799-B2D94C2F885B}" destId="{AF84092F-E2FE-4C07-8ADC-9C2CC4EFE446}" srcOrd="5" destOrd="0" presId="urn:microsoft.com/office/officeart/2005/8/layout/pictureOrgChart+Icon"/>
    <dgm:cxn modelId="{D8AAA8C3-6B17-4A13-BF0A-1B1A95810C77}" type="presParOf" srcId="{AF84092F-E2FE-4C07-8ADC-9C2CC4EFE446}" destId="{669F00E8-D511-44F8-8AFE-7F9D34E4B9C3}" srcOrd="0" destOrd="0" presId="urn:microsoft.com/office/officeart/2005/8/layout/pictureOrgChart+Icon"/>
    <dgm:cxn modelId="{D8980516-AA9D-4686-9041-57938E3C9A9C}" type="presParOf" srcId="{669F00E8-D511-44F8-8AFE-7F9D34E4B9C3}" destId="{F15D8D94-9D35-4A3A-91B8-15B608A091EC}" srcOrd="0" destOrd="0" presId="urn:microsoft.com/office/officeart/2005/8/layout/pictureOrgChart+Icon"/>
    <dgm:cxn modelId="{932DBAB7-1FF6-441A-858F-084E93FAAC58}" type="presParOf" srcId="{669F00E8-D511-44F8-8AFE-7F9D34E4B9C3}" destId="{E52F59A2-E40C-4BAC-BA47-C4F9A6221BA1}" srcOrd="1" destOrd="0" presId="urn:microsoft.com/office/officeart/2005/8/layout/pictureOrgChart+Icon"/>
    <dgm:cxn modelId="{06B0325E-F052-4059-855C-9317730088B0}" type="presParOf" srcId="{669F00E8-D511-44F8-8AFE-7F9D34E4B9C3}" destId="{B54B71F7-4CEE-4707-8D5F-0359BEBA4F9E}" srcOrd="2" destOrd="0" presId="urn:microsoft.com/office/officeart/2005/8/layout/pictureOrgChart+Icon"/>
    <dgm:cxn modelId="{BC59F5BE-43B7-4687-91F9-3FBAEAF5A122}" type="presParOf" srcId="{AF84092F-E2FE-4C07-8ADC-9C2CC4EFE446}" destId="{000C04FD-931A-4206-B153-11CB8C695E3D}" srcOrd="1" destOrd="0" presId="urn:microsoft.com/office/officeart/2005/8/layout/pictureOrgChart+Icon"/>
    <dgm:cxn modelId="{5CC7BC5E-FF5C-4A64-9700-E5A97D421D7B}" type="presParOf" srcId="{AF84092F-E2FE-4C07-8ADC-9C2CC4EFE446}" destId="{98FDC079-D2B7-4E38-9031-034384A48A29}" srcOrd="2" destOrd="0" presId="urn:microsoft.com/office/officeart/2005/8/layout/pictureOrgChart+Icon"/>
    <dgm:cxn modelId="{B10809F0-971C-4010-8D0C-F9C90D9AB36C}" type="presParOf" srcId="{B3FA5CEA-8F8D-4D45-B5EF-5BAFF1BE91E8}" destId="{BDC2685A-F57C-4AD8-A488-C1E721470CC7}" srcOrd="2" destOrd="0" presId="urn:microsoft.com/office/officeart/2005/8/layout/pictureOrgChart+Icon"/>
    <dgm:cxn modelId="{142605FE-C86E-4EC0-ACB2-BAA96B2F7C01}" type="presParOf" srcId="{BDC2685A-F57C-4AD8-A488-C1E721470CC7}" destId="{197EAA8C-F1E3-4E4B-993D-109CC64BB891}" srcOrd="0" destOrd="0" presId="urn:microsoft.com/office/officeart/2005/8/layout/pictureOrgChart+Icon"/>
    <dgm:cxn modelId="{F9D11902-D06C-4CE7-92EC-2C88FB70A9B6}" type="presParOf" srcId="{BDC2685A-F57C-4AD8-A488-C1E721470CC7}" destId="{61AEB1B2-5E2B-400C-9E18-51D554745B64}" srcOrd="1" destOrd="0" presId="urn:microsoft.com/office/officeart/2005/8/layout/pictureOrgChart+Icon"/>
    <dgm:cxn modelId="{65A8F2B3-1F87-4701-9383-0EDC910E6974}" type="presParOf" srcId="{61AEB1B2-5E2B-400C-9E18-51D554745B64}" destId="{C4754FF3-2B14-4B0E-96AD-ACD5402B80B8}" srcOrd="0" destOrd="0" presId="urn:microsoft.com/office/officeart/2005/8/layout/pictureOrgChart+Icon"/>
    <dgm:cxn modelId="{EF45F049-DDD4-454B-A736-45FE9429128F}" type="presParOf" srcId="{C4754FF3-2B14-4B0E-96AD-ACD5402B80B8}" destId="{A3B5DBE3-32F7-43EC-9762-EFF662778A67}" srcOrd="0" destOrd="0" presId="urn:microsoft.com/office/officeart/2005/8/layout/pictureOrgChart+Icon"/>
    <dgm:cxn modelId="{269E7C73-2805-41AD-9208-CF10F290E60D}" type="presParOf" srcId="{C4754FF3-2B14-4B0E-96AD-ACD5402B80B8}" destId="{CCCD7976-3A26-495F-94A4-092AFA8B6A46}" srcOrd="1" destOrd="0" presId="urn:microsoft.com/office/officeart/2005/8/layout/pictureOrgChart+Icon"/>
    <dgm:cxn modelId="{A45244D2-4CD9-4735-8A57-AE3368C7B17F}" type="presParOf" srcId="{C4754FF3-2B14-4B0E-96AD-ACD5402B80B8}" destId="{89DE26D0-FCED-4C94-A2E7-44D4838CF642}" srcOrd="2" destOrd="0" presId="urn:microsoft.com/office/officeart/2005/8/layout/pictureOrgChart+Icon"/>
    <dgm:cxn modelId="{0FFFC17E-962D-423B-A166-4392E9F78457}" type="presParOf" srcId="{61AEB1B2-5E2B-400C-9E18-51D554745B64}" destId="{94E95362-D347-4F1E-A3A6-05A5A9E0F973}" srcOrd="1" destOrd="0" presId="urn:microsoft.com/office/officeart/2005/8/layout/pictureOrgChart+Icon"/>
    <dgm:cxn modelId="{34DEEC3C-6762-42A9-92F6-A3833BCF2CAE}" type="presParOf" srcId="{61AEB1B2-5E2B-400C-9E18-51D554745B64}" destId="{9F3FF125-777C-4F6B-8374-7FAF863C7400}" srcOrd="2" destOrd="0" presId="urn:microsoft.com/office/officeart/2005/8/layout/pictureOrgChart+Icon"/>
    <dgm:cxn modelId="{2D04C28C-7623-41D8-80E2-37AB77AD90EB}" type="presParOf" srcId="{BDC2685A-F57C-4AD8-A488-C1E721470CC7}" destId="{718EAF9C-4345-4A6F-9F99-A53D8BE91C6C}" srcOrd="2" destOrd="0" presId="urn:microsoft.com/office/officeart/2005/8/layout/pictureOrgChart+Icon"/>
    <dgm:cxn modelId="{A7E67395-EFBA-457D-8441-1E1967542A88}" type="presParOf" srcId="{BDC2685A-F57C-4AD8-A488-C1E721470CC7}" destId="{2147FD21-10D3-489B-A9DA-9AE468B38B3A}" srcOrd="3" destOrd="0" presId="urn:microsoft.com/office/officeart/2005/8/layout/pictureOrgChart+Icon"/>
    <dgm:cxn modelId="{DF51764F-E1C0-472D-9A35-E4D22A87D29A}" type="presParOf" srcId="{2147FD21-10D3-489B-A9DA-9AE468B38B3A}" destId="{230B0EB8-EBCC-4997-B139-5153D816C5DE}" srcOrd="0" destOrd="0" presId="urn:microsoft.com/office/officeart/2005/8/layout/pictureOrgChart+Icon"/>
    <dgm:cxn modelId="{ABE257ED-E9AD-47E5-B2B3-B9196C9BD0CE}" type="presParOf" srcId="{230B0EB8-EBCC-4997-B139-5153D816C5DE}" destId="{D883AA7A-6EC0-4A19-8530-1426163C8B33}" srcOrd="0" destOrd="0" presId="urn:microsoft.com/office/officeart/2005/8/layout/pictureOrgChart+Icon"/>
    <dgm:cxn modelId="{01363DAD-B29F-401D-BA4B-367B9BE7734F}" type="presParOf" srcId="{230B0EB8-EBCC-4997-B139-5153D816C5DE}" destId="{85673D8F-1804-4E5C-BD02-7931BB2F438F}" srcOrd="1" destOrd="0" presId="urn:microsoft.com/office/officeart/2005/8/layout/pictureOrgChart+Icon"/>
    <dgm:cxn modelId="{99669011-1B15-46CD-9CEF-362501091D0C}" type="presParOf" srcId="{230B0EB8-EBCC-4997-B139-5153D816C5DE}" destId="{CA44C381-F472-42D7-B978-74DB7577A79E}" srcOrd="2" destOrd="0" presId="urn:microsoft.com/office/officeart/2005/8/layout/pictureOrgChart+Icon"/>
    <dgm:cxn modelId="{7C3BCBD6-1D51-441F-8DA2-BF91B7291683}" type="presParOf" srcId="{2147FD21-10D3-489B-A9DA-9AE468B38B3A}" destId="{1A2E3F06-D14F-4530-813D-C9F2E7B453F4}" srcOrd="1" destOrd="0" presId="urn:microsoft.com/office/officeart/2005/8/layout/pictureOrgChart+Icon"/>
    <dgm:cxn modelId="{1F4364E8-A2BC-49F2-9472-6828ABCAE36F}" type="presParOf" srcId="{2147FD21-10D3-489B-A9DA-9AE468B38B3A}" destId="{DF87C122-0B7F-47B1-8F28-8F30E4F01D8B}"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678662-380D-49EE-848F-AC0F172743A1}" type="doc">
      <dgm:prSet loTypeId="urn:microsoft.com/office/officeart/2005/8/layout/cycle4" loCatId="matrix" qsTypeId="urn:microsoft.com/office/officeart/2005/8/quickstyle/3d2" qsCatId="3D" csTypeId="urn:microsoft.com/office/officeart/2005/8/colors/colorful1" csCatId="colorful" phldr="1"/>
      <dgm:spPr/>
      <dgm:t>
        <a:bodyPr/>
        <a:lstStyle/>
        <a:p>
          <a:endParaRPr lang="en-US"/>
        </a:p>
      </dgm:t>
    </dgm:pt>
    <dgm:pt modelId="{9FFEC581-AAA0-4C67-8C34-4707018C7A1F}">
      <dgm:prSet phldrT="[Text]" custT="1"/>
      <dgm:spPr/>
      <dgm:t>
        <a:bodyPr/>
        <a:lstStyle/>
        <a:p>
          <a:r>
            <a:rPr lang="fa-IR" sz="1800" b="1" dirty="0" smtClean="0">
              <a:solidFill>
                <a:schemeClr val="bg1"/>
              </a:solidFill>
              <a:latin typeface="Homa" panose="01000500000000000000" pitchFamily="2" charset="-78"/>
              <a:cs typeface="B Titr" panose="00000700000000000000" pitchFamily="2" charset="-78"/>
            </a:rPr>
            <a:t>الکتروشیمی</a:t>
          </a:r>
          <a:endParaRPr lang="en-US" sz="1800" b="1" dirty="0">
            <a:solidFill>
              <a:schemeClr val="bg1"/>
            </a:solidFill>
            <a:latin typeface="Homa" panose="01000500000000000000" pitchFamily="2" charset="-78"/>
            <a:cs typeface="B Titr" panose="00000700000000000000" pitchFamily="2" charset="-78"/>
          </a:endParaRPr>
        </a:p>
      </dgm:t>
    </dgm:pt>
    <dgm:pt modelId="{44272D3D-7DAA-47A1-923C-CA107356C99B}" type="parTrans" cxnId="{9076AF36-9EC0-4F30-AA90-0C283A0FF23F}">
      <dgm:prSet/>
      <dgm:spPr/>
      <dgm:t>
        <a:bodyPr/>
        <a:lstStyle/>
        <a:p>
          <a:endParaRPr lang="en-US"/>
        </a:p>
      </dgm:t>
    </dgm:pt>
    <dgm:pt modelId="{5BB65563-B3EA-4EEB-AAF4-B8C50647D601}" type="sibTrans" cxnId="{9076AF36-9EC0-4F30-AA90-0C283A0FF23F}">
      <dgm:prSet/>
      <dgm:spPr/>
      <dgm:t>
        <a:bodyPr/>
        <a:lstStyle/>
        <a:p>
          <a:endParaRPr lang="en-US"/>
        </a:p>
      </dgm:t>
    </dgm:pt>
    <dgm:pt modelId="{0D0BF30C-8B1E-4C10-B13D-149B34C541FC}">
      <dgm:prSet phldrT="[Text]" custT="1"/>
      <dgm:spPr/>
      <dgm:t>
        <a:bodyPr/>
        <a:lstStyle/>
        <a:p>
          <a:r>
            <a:rPr lang="fa-IR" sz="1800" b="0" kern="1200" dirty="0" smtClean="0">
              <a:solidFill>
                <a:schemeClr val="bg1"/>
              </a:solidFill>
              <a:effectLst>
                <a:outerShdw blurRad="38100" dist="38100" dir="2700000" algn="tl">
                  <a:srgbClr val="000000">
                    <a:alpha val="43137"/>
                  </a:srgbClr>
                </a:outerShdw>
              </a:effectLst>
              <a:latin typeface="+mj-lt"/>
              <a:ea typeface="+mj-ea"/>
              <a:cs typeface="B Titr" panose="00000700000000000000" pitchFamily="2" charset="-78"/>
            </a:rPr>
            <a:t>کروماتوگرافی</a:t>
          </a:r>
          <a:endParaRPr lang="en-US" sz="1800" b="0" kern="1200" dirty="0">
            <a:solidFill>
              <a:schemeClr val="bg1"/>
            </a:solidFill>
            <a:effectLst>
              <a:outerShdw blurRad="38100" dist="38100" dir="2700000" algn="tl">
                <a:srgbClr val="000000">
                  <a:alpha val="43137"/>
                </a:srgbClr>
              </a:outerShdw>
            </a:effectLst>
            <a:latin typeface="+mj-lt"/>
            <a:ea typeface="+mj-ea"/>
            <a:cs typeface="B Titr" panose="00000700000000000000" pitchFamily="2" charset="-78"/>
          </a:endParaRPr>
        </a:p>
      </dgm:t>
    </dgm:pt>
    <dgm:pt modelId="{BAF8D2E2-20DE-4E67-AD99-3101AB1063D8}" type="parTrans" cxnId="{BA96BE69-1692-4F35-B775-613CA0DA75B6}">
      <dgm:prSet/>
      <dgm:spPr/>
      <dgm:t>
        <a:bodyPr/>
        <a:lstStyle/>
        <a:p>
          <a:endParaRPr lang="en-US"/>
        </a:p>
      </dgm:t>
    </dgm:pt>
    <dgm:pt modelId="{AB91F447-2228-43E9-9455-C58034BDE9CA}" type="sibTrans" cxnId="{BA96BE69-1692-4F35-B775-613CA0DA75B6}">
      <dgm:prSet/>
      <dgm:spPr/>
      <dgm:t>
        <a:bodyPr/>
        <a:lstStyle/>
        <a:p>
          <a:endParaRPr lang="en-US"/>
        </a:p>
      </dgm:t>
    </dgm:pt>
    <dgm:pt modelId="{BC4F4D52-40BB-40B0-959F-47E67BB3D6A8}">
      <dgm:prSet phldrT="[Text]" custT="1"/>
      <dgm:spPr/>
      <dgm:t>
        <a:bodyPr/>
        <a:lstStyle/>
        <a:p>
          <a:r>
            <a:rPr lang="fa-IR" sz="1800" b="1" dirty="0" smtClean="0">
              <a:solidFill>
                <a:schemeClr val="bg1"/>
              </a:solidFill>
              <a:latin typeface="Homa" panose="01000500000000000000" pitchFamily="2" charset="-78"/>
              <a:cs typeface="B Titr" panose="00000700000000000000" pitchFamily="2" charset="-78"/>
            </a:rPr>
            <a:t>حرارتی</a:t>
          </a:r>
          <a:endParaRPr lang="en-US" sz="1800" b="1" dirty="0">
            <a:solidFill>
              <a:schemeClr val="bg1"/>
            </a:solidFill>
            <a:latin typeface="Homa" panose="01000500000000000000" pitchFamily="2" charset="-78"/>
            <a:cs typeface="B Titr" panose="00000700000000000000" pitchFamily="2" charset="-78"/>
          </a:endParaRPr>
        </a:p>
      </dgm:t>
    </dgm:pt>
    <dgm:pt modelId="{E01C82FF-14C6-4074-B2E3-A1D3A0D0A8D2}" type="parTrans" cxnId="{4BDBBD85-D1B6-41C8-A858-B538AB9E667D}">
      <dgm:prSet/>
      <dgm:spPr/>
      <dgm:t>
        <a:bodyPr/>
        <a:lstStyle/>
        <a:p>
          <a:endParaRPr lang="en-US"/>
        </a:p>
      </dgm:t>
    </dgm:pt>
    <dgm:pt modelId="{57A400D8-FA1E-48AC-82DB-5129671CF301}" type="sibTrans" cxnId="{4BDBBD85-D1B6-41C8-A858-B538AB9E667D}">
      <dgm:prSet/>
      <dgm:spPr/>
      <dgm:t>
        <a:bodyPr/>
        <a:lstStyle/>
        <a:p>
          <a:endParaRPr lang="en-US"/>
        </a:p>
      </dgm:t>
    </dgm:pt>
    <dgm:pt modelId="{D7D15500-A7E0-48AC-85DA-DE3280431F08}">
      <dgm:prSet phldrT="[Text]" custT="1"/>
      <dgm:spPr/>
      <dgm:t>
        <a:bodyPr/>
        <a:lstStyle/>
        <a:p>
          <a:r>
            <a:rPr lang="fa-IR" sz="1800" b="0" kern="1200" dirty="0" smtClean="0">
              <a:solidFill>
                <a:schemeClr val="bg1"/>
              </a:solidFill>
              <a:effectLst>
                <a:outerShdw blurRad="38100" dist="38100" dir="2700000" algn="tl">
                  <a:srgbClr val="000000">
                    <a:alpha val="43137"/>
                  </a:srgbClr>
                </a:outerShdw>
              </a:effectLst>
              <a:latin typeface="+mj-lt"/>
              <a:ea typeface="+mj-ea"/>
              <a:cs typeface="B Titr" panose="00000700000000000000" pitchFamily="2" charset="-78"/>
            </a:rPr>
            <a:t>اسپکتروسکوپی</a:t>
          </a:r>
          <a:endParaRPr lang="en-US" sz="2000" b="0" kern="1200" dirty="0">
            <a:solidFill>
              <a:schemeClr val="bg1"/>
            </a:solidFill>
            <a:effectLst>
              <a:outerShdw blurRad="38100" dist="38100" dir="2700000" algn="tl">
                <a:srgbClr val="000000">
                  <a:alpha val="43137"/>
                </a:srgbClr>
              </a:outerShdw>
            </a:effectLst>
            <a:latin typeface="+mj-lt"/>
            <a:ea typeface="+mj-ea"/>
            <a:cs typeface="B Titr" panose="00000700000000000000" pitchFamily="2" charset="-78"/>
          </a:endParaRPr>
        </a:p>
      </dgm:t>
    </dgm:pt>
    <dgm:pt modelId="{16E1FAD4-F56E-423E-BD5B-BE5993E4BA00}" type="parTrans" cxnId="{8CF1B459-DF3B-4107-A898-3FCACAD0088B}">
      <dgm:prSet/>
      <dgm:spPr/>
      <dgm:t>
        <a:bodyPr/>
        <a:lstStyle/>
        <a:p>
          <a:endParaRPr lang="en-US"/>
        </a:p>
      </dgm:t>
    </dgm:pt>
    <dgm:pt modelId="{1FF3A53D-322B-43D4-AAB2-A24656B92B0F}" type="sibTrans" cxnId="{8CF1B459-DF3B-4107-A898-3FCACAD0088B}">
      <dgm:prSet/>
      <dgm:spPr/>
      <dgm:t>
        <a:bodyPr/>
        <a:lstStyle/>
        <a:p>
          <a:endParaRPr lang="en-US"/>
        </a:p>
      </dgm:t>
    </dgm:pt>
    <dgm:pt modelId="{CE1F3A2D-6E6B-44F9-B0D7-BEA986A05C6D}" type="pres">
      <dgm:prSet presAssocID="{6B678662-380D-49EE-848F-AC0F172743A1}" presName="cycleMatrixDiagram" presStyleCnt="0">
        <dgm:presLayoutVars>
          <dgm:chMax val="1"/>
          <dgm:dir/>
          <dgm:animLvl val="lvl"/>
          <dgm:resizeHandles val="exact"/>
        </dgm:presLayoutVars>
      </dgm:prSet>
      <dgm:spPr/>
      <dgm:t>
        <a:bodyPr/>
        <a:lstStyle/>
        <a:p>
          <a:endParaRPr lang="en-US"/>
        </a:p>
      </dgm:t>
    </dgm:pt>
    <dgm:pt modelId="{213B2605-3EFC-457E-8F35-40127ABA72A3}" type="pres">
      <dgm:prSet presAssocID="{6B678662-380D-49EE-848F-AC0F172743A1}" presName="children" presStyleCnt="0"/>
      <dgm:spPr/>
    </dgm:pt>
    <dgm:pt modelId="{D4E5E364-6BDB-4F45-B66A-B9D52A8D6E99}" type="pres">
      <dgm:prSet presAssocID="{6B678662-380D-49EE-848F-AC0F172743A1}" presName="childPlaceholder" presStyleCnt="0"/>
      <dgm:spPr/>
    </dgm:pt>
    <dgm:pt modelId="{6C599620-AA9C-4500-8C69-7692B7C6E7B3}" type="pres">
      <dgm:prSet presAssocID="{6B678662-380D-49EE-848F-AC0F172743A1}" presName="circle" presStyleCnt="0"/>
      <dgm:spPr/>
    </dgm:pt>
    <dgm:pt modelId="{ACC77602-AF33-4524-B07C-E5931225AD11}" type="pres">
      <dgm:prSet presAssocID="{6B678662-380D-49EE-848F-AC0F172743A1}" presName="quadrant1" presStyleLbl="node1" presStyleIdx="0" presStyleCnt="4">
        <dgm:presLayoutVars>
          <dgm:chMax val="1"/>
          <dgm:bulletEnabled val="1"/>
        </dgm:presLayoutVars>
      </dgm:prSet>
      <dgm:spPr/>
      <dgm:t>
        <a:bodyPr/>
        <a:lstStyle/>
        <a:p>
          <a:endParaRPr lang="en-US"/>
        </a:p>
      </dgm:t>
    </dgm:pt>
    <dgm:pt modelId="{DC2E93D8-BAF1-42C1-A990-BCE01763D2AF}" type="pres">
      <dgm:prSet presAssocID="{6B678662-380D-49EE-848F-AC0F172743A1}" presName="quadrant2" presStyleLbl="node1" presStyleIdx="1" presStyleCnt="4">
        <dgm:presLayoutVars>
          <dgm:chMax val="1"/>
          <dgm:bulletEnabled val="1"/>
        </dgm:presLayoutVars>
      </dgm:prSet>
      <dgm:spPr/>
      <dgm:t>
        <a:bodyPr/>
        <a:lstStyle/>
        <a:p>
          <a:endParaRPr lang="en-US"/>
        </a:p>
      </dgm:t>
    </dgm:pt>
    <dgm:pt modelId="{668EE740-3062-4902-989D-07F48749CCCE}" type="pres">
      <dgm:prSet presAssocID="{6B678662-380D-49EE-848F-AC0F172743A1}" presName="quadrant3" presStyleLbl="node1" presStyleIdx="2" presStyleCnt="4">
        <dgm:presLayoutVars>
          <dgm:chMax val="1"/>
          <dgm:bulletEnabled val="1"/>
        </dgm:presLayoutVars>
      </dgm:prSet>
      <dgm:spPr/>
      <dgm:t>
        <a:bodyPr/>
        <a:lstStyle/>
        <a:p>
          <a:endParaRPr lang="en-US"/>
        </a:p>
      </dgm:t>
    </dgm:pt>
    <dgm:pt modelId="{3B1C7B17-788D-4558-A285-E0E0C7D4AE62}" type="pres">
      <dgm:prSet presAssocID="{6B678662-380D-49EE-848F-AC0F172743A1}" presName="quadrant4" presStyleLbl="node1" presStyleIdx="3" presStyleCnt="4">
        <dgm:presLayoutVars>
          <dgm:chMax val="1"/>
          <dgm:bulletEnabled val="1"/>
        </dgm:presLayoutVars>
      </dgm:prSet>
      <dgm:spPr/>
      <dgm:t>
        <a:bodyPr/>
        <a:lstStyle/>
        <a:p>
          <a:endParaRPr lang="en-US"/>
        </a:p>
      </dgm:t>
    </dgm:pt>
    <dgm:pt modelId="{D15A4E79-9CA7-47DC-8691-0654B71A9D30}" type="pres">
      <dgm:prSet presAssocID="{6B678662-380D-49EE-848F-AC0F172743A1}" presName="quadrantPlaceholder" presStyleCnt="0"/>
      <dgm:spPr/>
    </dgm:pt>
    <dgm:pt modelId="{4E6A830A-62C9-46C2-9B7B-6031CD6F8F33}" type="pres">
      <dgm:prSet presAssocID="{6B678662-380D-49EE-848F-AC0F172743A1}" presName="center1" presStyleLbl="fgShp" presStyleIdx="0" presStyleCnt="2"/>
      <dgm:spPr/>
    </dgm:pt>
    <dgm:pt modelId="{300481CC-1BF3-4035-A51C-6785022EE7CC}" type="pres">
      <dgm:prSet presAssocID="{6B678662-380D-49EE-848F-AC0F172743A1}" presName="center2" presStyleLbl="fgShp" presStyleIdx="1" presStyleCnt="2"/>
      <dgm:spPr/>
    </dgm:pt>
  </dgm:ptLst>
  <dgm:cxnLst>
    <dgm:cxn modelId="{5B13295B-97C3-44E7-A6AC-E95685F9674E}" type="presOf" srcId="{6B678662-380D-49EE-848F-AC0F172743A1}" destId="{CE1F3A2D-6E6B-44F9-B0D7-BEA986A05C6D}" srcOrd="0" destOrd="0" presId="urn:microsoft.com/office/officeart/2005/8/layout/cycle4"/>
    <dgm:cxn modelId="{8CF1B459-DF3B-4107-A898-3FCACAD0088B}" srcId="{6B678662-380D-49EE-848F-AC0F172743A1}" destId="{D7D15500-A7E0-48AC-85DA-DE3280431F08}" srcOrd="3" destOrd="0" parTransId="{16E1FAD4-F56E-423E-BD5B-BE5993E4BA00}" sibTransId="{1FF3A53D-322B-43D4-AAB2-A24656B92B0F}"/>
    <dgm:cxn modelId="{B9639664-419D-4744-99CE-1ED49153A730}" type="presOf" srcId="{BC4F4D52-40BB-40B0-959F-47E67BB3D6A8}" destId="{668EE740-3062-4902-989D-07F48749CCCE}" srcOrd="0" destOrd="0" presId="urn:microsoft.com/office/officeart/2005/8/layout/cycle4"/>
    <dgm:cxn modelId="{9076AF36-9EC0-4F30-AA90-0C283A0FF23F}" srcId="{6B678662-380D-49EE-848F-AC0F172743A1}" destId="{9FFEC581-AAA0-4C67-8C34-4707018C7A1F}" srcOrd="0" destOrd="0" parTransId="{44272D3D-7DAA-47A1-923C-CA107356C99B}" sibTransId="{5BB65563-B3EA-4EEB-AAF4-B8C50647D601}"/>
    <dgm:cxn modelId="{F1F26769-0760-4452-9866-ECA45A55C1E9}" type="presOf" srcId="{9FFEC581-AAA0-4C67-8C34-4707018C7A1F}" destId="{ACC77602-AF33-4524-B07C-E5931225AD11}" srcOrd="0" destOrd="0" presId="urn:microsoft.com/office/officeart/2005/8/layout/cycle4"/>
    <dgm:cxn modelId="{23C086B5-810E-4451-B7F9-97FD933349DA}" type="presOf" srcId="{D7D15500-A7E0-48AC-85DA-DE3280431F08}" destId="{3B1C7B17-788D-4558-A285-E0E0C7D4AE62}" srcOrd="0" destOrd="0" presId="urn:microsoft.com/office/officeart/2005/8/layout/cycle4"/>
    <dgm:cxn modelId="{4BDBBD85-D1B6-41C8-A858-B538AB9E667D}" srcId="{6B678662-380D-49EE-848F-AC0F172743A1}" destId="{BC4F4D52-40BB-40B0-959F-47E67BB3D6A8}" srcOrd="2" destOrd="0" parTransId="{E01C82FF-14C6-4074-B2E3-A1D3A0D0A8D2}" sibTransId="{57A400D8-FA1E-48AC-82DB-5129671CF301}"/>
    <dgm:cxn modelId="{ACFF8535-78FA-43DA-AF4A-248141C3F07B}" type="presOf" srcId="{0D0BF30C-8B1E-4C10-B13D-149B34C541FC}" destId="{DC2E93D8-BAF1-42C1-A990-BCE01763D2AF}" srcOrd="0" destOrd="0" presId="urn:microsoft.com/office/officeart/2005/8/layout/cycle4"/>
    <dgm:cxn modelId="{BA96BE69-1692-4F35-B775-613CA0DA75B6}" srcId="{6B678662-380D-49EE-848F-AC0F172743A1}" destId="{0D0BF30C-8B1E-4C10-B13D-149B34C541FC}" srcOrd="1" destOrd="0" parTransId="{BAF8D2E2-20DE-4E67-AD99-3101AB1063D8}" sibTransId="{AB91F447-2228-43E9-9455-C58034BDE9CA}"/>
    <dgm:cxn modelId="{8347B367-928B-418F-94F7-809F876ADE45}" type="presParOf" srcId="{CE1F3A2D-6E6B-44F9-B0D7-BEA986A05C6D}" destId="{213B2605-3EFC-457E-8F35-40127ABA72A3}" srcOrd="0" destOrd="0" presId="urn:microsoft.com/office/officeart/2005/8/layout/cycle4"/>
    <dgm:cxn modelId="{97801B7E-EA28-4FD8-8167-76C520FE1F18}" type="presParOf" srcId="{213B2605-3EFC-457E-8F35-40127ABA72A3}" destId="{D4E5E364-6BDB-4F45-B66A-B9D52A8D6E99}" srcOrd="0" destOrd="0" presId="urn:microsoft.com/office/officeart/2005/8/layout/cycle4"/>
    <dgm:cxn modelId="{F2CBB626-BBA4-4A96-AA97-DFFC6D9D1BEA}" type="presParOf" srcId="{CE1F3A2D-6E6B-44F9-B0D7-BEA986A05C6D}" destId="{6C599620-AA9C-4500-8C69-7692B7C6E7B3}" srcOrd="1" destOrd="0" presId="urn:microsoft.com/office/officeart/2005/8/layout/cycle4"/>
    <dgm:cxn modelId="{DEE9EC24-7069-4D6A-8D99-3DDBC9EF192C}" type="presParOf" srcId="{6C599620-AA9C-4500-8C69-7692B7C6E7B3}" destId="{ACC77602-AF33-4524-B07C-E5931225AD11}" srcOrd="0" destOrd="0" presId="urn:microsoft.com/office/officeart/2005/8/layout/cycle4"/>
    <dgm:cxn modelId="{FCEFE172-EF3C-4AFD-BE41-7D4DDEAE9655}" type="presParOf" srcId="{6C599620-AA9C-4500-8C69-7692B7C6E7B3}" destId="{DC2E93D8-BAF1-42C1-A990-BCE01763D2AF}" srcOrd="1" destOrd="0" presId="urn:microsoft.com/office/officeart/2005/8/layout/cycle4"/>
    <dgm:cxn modelId="{DA5B90D1-BB3E-4286-8163-EFA39F1CD895}" type="presParOf" srcId="{6C599620-AA9C-4500-8C69-7692B7C6E7B3}" destId="{668EE740-3062-4902-989D-07F48749CCCE}" srcOrd="2" destOrd="0" presId="urn:microsoft.com/office/officeart/2005/8/layout/cycle4"/>
    <dgm:cxn modelId="{438CFEAE-BF5D-4723-9D97-6FA2E34031DC}" type="presParOf" srcId="{6C599620-AA9C-4500-8C69-7692B7C6E7B3}" destId="{3B1C7B17-788D-4558-A285-E0E0C7D4AE62}" srcOrd="3" destOrd="0" presId="urn:microsoft.com/office/officeart/2005/8/layout/cycle4"/>
    <dgm:cxn modelId="{387C9534-9D45-415F-A2A4-07025064B0B9}" type="presParOf" srcId="{6C599620-AA9C-4500-8C69-7692B7C6E7B3}" destId="{D15A4E79-9CA7-47DC-8691-0654B71A9D30}" srcOrd="4" destOrd="0" presId="urn:microsoft.com/office/officeart/2005/8/layout/cycle4"/>
    <dgm:cxn modelId="{E47AA617-C848-4333-B4AA-3728659E918D}" type="presParOf" srcId="{CE1F3A2D-6E6B-44F9-B0D7-BEA986A05C6D}" destId="{4E6A830A-62C9-46C2-9B7B-6031CD6F8F33}" srcOrd="2" destOrd="0" presId="urn:microsoft.com/office/officeart/2005/8/layout/cycle4"/>
    <dgm:cxn modelId="{0C6789DD-8BBF-4617-8B26-3FDA928EB06C}" type="presParOf" srcId="{CE1F3A2D-6E6B-44F9-B0D7-BEA986A05C6D}" destId="{300481CC-1BF3-4035-A51C-6785022EE7C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BA347-0F77-40F2-A8A6-AE1BB59F3462}" type="datetimeFigureOut">
              <a:rPr lang="en-US" smtClean="0"/>
              <a:t>11/21/2022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4E84D-F115-43F1-971B-8AE4819A3E07}" type="slidenum">
              <a:rPr lang="en-US" smtClean="0"/>
              <a:t>‹#›</a:t>
            </a:fld>
            <a:endParaRPr lang="en-US" dirty="0"/>
          </a:p>
        </p:txBody>
      </p:sp>
    </p:spTree>
    <p:extLst>
      <p:ext uri="{BB962C8B-B14F-4D97-AF65-F5344CB8AC3E}">
        <p14:creationId xmlns:p14="http://schemas.microsoft.com/office/powerpoint/2010/main" val="176685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94E84D-F115-43F1-971B-8AE4819A3E07}" type="slidenum">
              <a:rPr lang="en-US" smtClean="0"/>
              <a:t>40</a:t>
            </a:fld>
            <a:endParaRPr lang="en-US" dirty="0"/>
          </a:p>
        </p:txBody>
      </p:sp>
    </p:spTree>
    <p:extLst>
      <p:ext uri="{BB962C8B-B14F-4D97-AF65-F5344CB8AC3E}">
        <p14:creationId xmlns:p14="http://schemas.microsoft.com/office/powerpoint/2010/main" val="2905014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96" name="Picture 24" descr="ba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70104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bwMode="gray">
          <a:xfrm>
            <a:off x="381000" y="2187575"/>
            <a:ext cx="6019800" cy="708025"/>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defRPr sz="4000">
                <a:solidFill>
                  <a:srgbClr val="000000"/>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bwMode="gray">
          <a:xfrm>
            <a:off x="3886200" y="4953000"/>
            <a:ext cx="3429000" cy="457200"/>
          </a:xfrm>
        </p:spPr>
        <p:txBody>
          <a:bodyPr/>
          <a:lstStyle>
            <a:lvl1pPr marL="0" indent="0">
              <a:buFont typeface="Wingdings" panose="05000000000000000000" pitchFamily="2" charset="2"/>
              <a:buNone/>
              <a:defRPr sz="1800"/>
            </a:lvl1pPr>
          </a:lstStyle>
          <a:p>
            <a:pPr lvl="0"/>
            <a:r>
              <a:rPr lang="en-US" noProof="0" smtClean="0"/>
              <a:t>Click to edit Master subtitle style</a:t>
            </a:r>
          </a:p>
        </p:txBody>
      </p:sp>
      <p:sp>
        <p:nvSpPr>
          <p:cNvPr id="3076" name="Rectangle 4"/>
          <p:cNvSpPr>
            <a:spLocks noGrp="1" noChangeArrowheads="1"/>
          </p:cNvSpPr>
          <p:nvPr>
            <p:ph type="dt" sz="half" idx="2"/>
          </p:nvPr>
        </p:nvSpPr>
        <p:spPr bwMode="gray">
          <a:xfrm>
            <a:off x="457200" y="6553200"/>
            <a:ext cx="2133600" cy="171450"/>
          </a:xfrm>
        </p:spPr>
        <p:txBody>
          <a:bodyPr/>
          <a:lstStyle>
            <a:lvl1pPr>
              <a:defRPr sz="1200"/>
            </a:lvl1pPr>
          </a:lstStyle>
          <a:p>
            <a:endParaRPr lang="en-US" dirty="0"/>
          </a:p>
        </p:txBody>
      </p:sp>
      <p:sp>
        <p:nvSpPr>
          <p:cNvPr id="3078" name="Rectangle 6"/>
          <p:cNvSpPr>
            <a:spLocks noGrp="1" noChangeArrowheads="1"/>
          </p:cNvSpPr>
          <p:nvPr>
            <p:ph type="sldNum" sz="quarter" idx="4"/>
          </p:nvPr>
        </p:nvSpPr>
        <p:spPr bwMode="gray">
          <a:xfrm>
            <a:off x="6553200" y="6610350"/>
            <a:ext cx="2133600" cy="171450"/>
          </a:xfrm>
        </p:spPr>
        <p:txBody>
          <a:bodyPr/>
          <a:lstStyle>
            <a:lvl1pPr>
              <a:defRPr sz="1200"/>
            </a:lvl1pPr>
          </a:lstStyle>
          <a:p>
            <a:fld id="{A108BF9B-E1EF-4574-A375-3C9C518BC0CC}" type="slidenum">
              <a:rPr lang="en-US"/>
              <a:pPr/>
              <a:t>‹#›</a:t>
            </a:fld>
            <a:endParaRPr lang="en-US" dirty="0"/>
          </a:p>
        </p:txBody>
      </p:sp>
      <p:sp>
        <p:nvSpPr>
          <p:cNvPr id="3092" name="Text Box 20"/>
          <p:cNvSpPr txBox="1">
            <a:spLocks noChangeArrowheads="1"/>
          </p:cNvSpPr>
          <p:nvPr/>
        </p:nvSpPr>
        <p:spPr bwMode="gray">
          <a:xfrm>
            <a:off x="304800" y="471488"/>
            <a:ext cx="1384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r>
              <a:rPr lang="en-US" sz="2800" b="1" i="1" dirty="0">
                <a:solidFill>
                  <a:schemeClr val="bg1"/>
                </a:solidFill>
              </a:rPr>
              <a:t>LOGO</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70578F0-3461-4249-B9C1-0C0F5B0E3A9C}" type="slidenum">
              <a:rPr lang="en-US"/>
              <a:pPr/>
              <a:t>‹#›</a:t>
            </a:fld>
            <a:endParaRPr lang="en-US" dirty="0"/>
          </a:p>
        </p:txBody>
      </p:sp>
    </p:spTree>
    <p:extLst>
      <p:ext uri="{BB962C8B-B14F-4D97-AF65-F5344CB8AC3E}">
        <p14:creationId xmlns:p14="http://schemas.microsoft.com/office/powerpoint/2010/main" val="125245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504825"/>
            <a:ext cx="2076450" cy="5895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504825"/>
            <a:ext cx="6076950" cy="589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99EC418-E694-4E68-ACDC-9C507918626C}" type="slidenum">
              <a:rPr lang="en-US"/>
              <a:pPr/>
              <a:t>‹#›</a:t>
            </a:fld>
            <a:endParaRPr lang="en-US" dirty="0"/>
          </a:p>
        </p:txBody>
      </p:sp>
    </p:spTree>
    <p:extLst>
      <p:ext uri="{BB962C8B-B14F-4D97-AF65-F5344CB8AC3E}">
        <p14:creationId xmlns:p14="http://schemas.microsoft.com/office/powerpoint/2010/main" val="149782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504825"/>
            <a:ext cx="4953000" cy="563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371600"/>
            <a:ext cx="8305800" cy="5029200"/>
          </a:xfrm>
        </p:spPr>
        <p:txBody>
          <a:bodyPr/>
          <a:lstStyle/>
          <a:p>
            <a:r>
              <a:rPr lang="en-US" dirty="0" smtClean="0"/>
              <a:t>Click icon to add chart</a:t>
            </a:r>
            <a:endParaRPr lang="en-US" dirty="0"/>
          </a:p>
        </p:txBody>
      </p:sp>
      <p:sp>
        <p:nvSpPr>
          <p:cNvPr id="4" name="Date Placeholder 3"/>
          <p:cNvSpPr>
            <a:spLocks noGrp="1"/>
          </p:cNvSpPr>
          <p:nvPr>
            <p:ph type="dt" sz="half" idx="10"/>
          </p:nvPr>
        </p:nvSpPr>
        <p:spPr>
          <a:xfrm>
            <a:off x="381000" y="6553200"/>
            <a:ext cx="2133600" cy="244475"/>
          </a:xfrm>
        </p:spPr>
        <p:txBody>
          <a:bodyPr/>
          <a:lstStyle>
            <a:lvl1pPr>
              <a:defRPr/>
            </a:lvl1pPr>
          </a:lstStyle>
          <a:p>
            <a:endParaRPr lang="en-US" dirty="0"/>
          </a:p>
        </p:txBody>
      </p:sp>
      <p:sp>
        <p:nvSpPr>
          <p:cNvPr id="5" name="Footer Placeholder 4"/>
          <p:cNvSpPr>
            <a:spLocks noGrp="1"/>
          </p:cNvSpPr>
          <p:nvPr>
            <p:ph type="ftr" sz="quarter" idx="11"/>
          </p:nvPr>
        </p:nvSpPr>
        <p:spPr>
          <a:xfrm>
            <a:off x="3124200" y="6553200"/>
            <a:ext cx="2895600" cy="244475"/>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553200"/>
            <a:ext cx="2133600" cy="244475"/>
          </a:xfrm>
        </p:spPr>
        <p:txBody>
          <a:bodyPr/>
          <a:lstStyle>
            <a:lvl1pPr>
              <a:defRPr/>
            </a:lvl1pPr>
          </a:lstStyle>
          <a:p>
            <a:fld id="{AA4CA848-F7C5-4D6B-81CE-BD6379FB833A}" type="slidenum">
              <a:rPr lang="en-US"/>
              <a:pPr/>
              <a:t>‹#›</a:t>
            </a:fld>
            <a:endParaRPr lang="en-US" dirty="0"/>
          </a:p>
        </p:txBody>
      </p:sp>
    </p:spTree>
    <p:extLst>
      <p:ext uri="{BB962C8B-B14F-4D97-AF65-F5344CB8AC3E}">
        <p14:creationId xmlns:p14="http://schemas.microsoft.com/office/powerpoint/2010/main" val="84321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504825"/>
            <a:ext cx="49530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305800" cy="5029200"/>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381000" y="6553200"/>
            <a:ext cx="2133600" cy="244475"/>
          </a:xfrm>
        </p:spPr>
        <p:txBody>
          <a:bodyPr/>
          <a:lstStyle>
            <a:lvl1pPr>
              <a:defRPr/>
            </a:lvl1pPr>
          </a:lstStyle>
          <a:p>
            <a:endParaRPr lang="en-US" dirty="0"/>
          </a:p>
        </p:txBody>
      </p:sp>
      <p:sp>
        <p:nvSpPr>
          <p:cNvPr id="5" name="Footer Placeholder 4"/>
          <p:cNvSpPr>
            <a:spLocks noGrp="1"/>
          </p:cNvSpPr>
          <p:nvPr>
            <p:ph type="ftr" sz="quarter" idx="11"/>
          </p:nvPr>
        </p:nvSpPr>
        <p:spPr>
          <a:xfrm>
            <a:off x="3124200" y="6553200"/>
            <a:ext cx="2895600" cy="244475"/>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553200"/>
            <a:ext cx="2133600" cy="244475"/>
          </a:xfrm>
        </p:spPr>
        <p:txBody>
          <a:bodyPr/>
          <a:lstStyle>
            <a:lvl1pPr>
              <a:defRPr/>
            </a:lvl1pPr>
          </a:lstStyle>
          <a:p>
            <a:fld id="{C947E736-5E80-461C-B03F-855741F61D32}" type="slidenum">
              <a:rPr lang="en-US"/>
              <a:pPr/>
              <a:t>‹#›</a:t>
            </a:fld>
            <a:endParaRPr lang="en-US" dirty="0"/>
          </a:p>
        </p:txBody>
      </p:sp>
    </p:spTree>
    <p:extLst>
      <p:ext uri="{BB962C8B-B14F-4D97-AF65-F5344CB8AC3E}">
        <p14:creationId xmlns:p14="http://schemas.microsoft.com/office/powerpoint/2010/main" val="133101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DA7E998-F06C-4A3F-BED1-3675DF177DF1}" type="slidenum">
              <a:rPr lang="en-US"/>
              <a:pPr/>
              <a:t>‹#›</a:t>
            </a:fld>
            <a:endParaRPr lang="en-US" dirty="0"/>
          </a:p>
        </p:txBody>
      </p:sp>
    </p:spTree>
    <p:extLst>
      <p:ext uri="{BB962C8B-B14F-4D97-AF65-F5344CB8AC3E}">
        <p14:creationId xmlns:p14="http://schemas.microsoft.com/office/powerpoint/2010/main" val="200521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6173E69-4956-4F58-97A4-A25BB0688180}" type="slidenum">
              <a:rPr lang="en-US"/>
              <a:pPr/>
              <a:t>‹#›</a:t>
            </a:fld>
            <a:endParaRPr lang="en-US" dirty="0"/>
          </a:p>
        </p:txBody>
      </p:sp>
    </p:spTree>
    <p:extLst>
      <p:ext uri="{BB962C8B-B14F-4D97-AF65-F5344CB8AC3E}">
        <p14:creationId xmlns:p14="http://schemas.microsoft.com/office/powerpoint/2010/main" val="44978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0C63407-5E98-4B35-8E1D-66C98315AB5C}" type="slidenum">
              <a:rPr lang="en-US"/>
              <a:pPr/>
              <a:t>‹#›</a:t>
            </a:fld>
            <a:endParaRPr lang="en-US" dirty="0"/>
          </a:p>
        </p:txBody>
      </p:sp>
    </p:spTree>
    <p:extLst>
      <p:ext uri="{BB962C8B-B14F-4D97-AF65-F5344CB8AC3E}">
        <p14:creationId xmlns:p14="http://schemas.microsoft.com/office/powerpoint/2010/main" val="417918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B70218B-C1F7-463D-B400-82AA6CC4F10D}" type="slidenum">
              <a:rPr lang="en-US"/>
              <a:pPr/>
              <a:t>‹#›</a:t>
            </a:fld>
            <a:endParaRPr lang="en-US" dirty="0"/>
          </a:p>
        </p:txBody>
      </p:sp>
    </p:spTree>
    <p:extLst>
      <p:ext uri="{BB962C8B-B14F-4D97-AF65-F5344CB8AC3E}">
        <p14:creationId xmlns:p14="http://schemas.microsoft.com/office/powerpoint/2010/main" val="205315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9FF6166-EAAD-44FB-970E-97D228187719}" type="slidenum">
              <a:rPr lang="en-US"/>
              <a:pPr/>
              <a:t>‹#›</a:t>
            </a:fld>
            <a:endParaRPr lang="en-US" dirty="0"/>
          </a:p>
        </p:txBody>
      </p:sp>
    </p:spTree>
    <p:extLst>
      <p:ext uri="{BB962C8B-B14F-4D97-AF65-F5344CB8AC3E}">
        <p14:creationId xmlns:p14="http://schemas.microsoft.com/office/powerpoint/2010/main" val="320273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050A725-D085-437B-BAE3-0B7990F6FF3D}" type="slidenum">
              <a:rPr lang="en-US"/>
              <a:pPr/>
              <a:t>‹#›</a:t>
            </a:fld>
            <a:endParaRPr lang="en-US" dirty="0"/>
          </a:p>
        </p:txBody>
      </p:sp>
    </p:spTree>
    <p:extLst>
      <p:ext uri="{BB962C8B-B14F-4D97-AF65-F5344CB8AC3E}">
        <p14:creationId xmlns:p14="http://schemas.microsoft.com/office/powerpoint/2010/main" val="406231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F8C5B94-C0AD-4CE1-92FD-72515C2D7D17}" type="slidenum">
              <a:rPr lang="en-US"/>
              <a:pPr/>
              <a:t>‹#›</a:t>
            </a:fld>
            <a:endParaRPr lang="en-US" dirty="0"/>
          </a:p>
        </p:txBody>
      </p:sp>
    </p:spTree>
    <p:extLst>
      <p:ext uri="{BB962C8B-B14F-4D97-AF65-F5344CB8AC3E}">
        <p14:creationId xmlns:p14="http://schemas.microsoft.com/office/powerpoint/2010/main" val="82673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5D99FC8-F658-4638-A679-E80C1CA2171A}" type="slidenum">
              <a:rPr lang="en-US"/>
              <a:pPr/>
              <a:t>‹#›</a:t>
            </a:fld>
            <a:endParaRPr lang="en-US" dirty="0"/>
          </a:p>
        </p:txBody>
      </p:sp>
    </p:spTree>
    <p:extLst>
      <p:ext uri="{BB962C8B-B14F-4D97-AF65-F5344CB8AC3E}">
        <p14:creationId xmlns:p14="http://schemas.microsoft.com/office/powerpoint/2010/main" val="420309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57" name="AutoShape 33"/>
          <p:cNvSpPr>
            <a:spLocks noChangeArrowheads="1"/>
          </p:cNvSpPr>
          <p:nvPr/>
        </p:nvSpPr>
        <p:spPr bwMode="white">
          <a:xfrm>
            <a:off x="200025" y="476250"/>
            <a:ext cx="8610600" cy="685800"/>
          </a:xfrm>
          <a:prstGeom prst="roundRect">
            <a:avLst>
              <a:gd name="adj" fmla="val 22292"/>
            </a:avLst>
          </a:prstGeom>
          <a:gradFill rotWithShape="1">
            <a:gsLst>
              <a:gs pos="0">
                <a:schemeClr val="bg1">
                  <a:gamma/>
                  <a:shade val="6275"/>
                  <a:invGamma/>
                  <a:alpha val="60001"/>
                </a:schemeClr>
              </a:gs>
              <a:gs pos="50000">
                <a:schemeClr val="bg1">
                  <a:alpha val="60001"/>
                </a:schemeClr>
              </a:gs>
              <a:gs pos="100000">
                <a:schemeClr val="bg1">
                  <a:gamma/>
                  <a:shade val="6275"/>
                  <a:invGamma/>
                  <a:alpha val="60001"/>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56" name="AutoShape 32"/>
          <p:cNvSpPr>
            <a:spLocks noChangeArrowheads="1"/>
          </p:cNvSpPr>
          <p:nvPr/>
        </p:nvSpPr>
        <p:spPr bwMode="grayWhite">
          <a:xfrm>
            <a:off x="298450" y="1341438"/>
            <a:ext cx="8540750" cy="5211762"/>
          </a:xfrm>
          <a:prstGeom prst="roundRect">
            <a:avLst>
              <a:gd name="adj" fmla="val 3699"/>
            </a:avLst>
          </a:prstGeom>
          <a:gradFill rotWithShape="1">
            <a:gsLst>
              <a:gs pos="0">
                <a:schemeClr val="bg1">
                  <a:gamma/>
                  <a:shade val="6275"/>
                  <a:invGamma/>
                  <a:alpha val="80000"/>
                </a:schemeClr>
              </a:gs>
              <a:gs pos="50000">
                <a:schemeClr val="bg1">
                  <a:alpha val="78999"/>
                </a:schemeClr>
              </a:gs>
              <a:gs pos="100000">
                <a:schemeClr val="bg1">
                  <a:gamma/>
                  <a:shade val="6275"/>
                  <a:invGamma/>
                  <a:alpha val="80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55" name="Line 31"/>
          <p:cNvSpPr>
            <a:spLocks noChangeShapeType="1"/>
          </p:cNvSpPr>
          <p:nvPr/>
        </p:nvSpPr>
        <p:spPr bwMode="auto">
          <a:xfrm flipH="1">
            <a:off x="0" y="803275"/>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051" name="Picture 27" descr="bar_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04800"/>
            <a:ext cx="5715000" cy="10683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81000" y="504825"/>
            <a:ext cx="4953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3810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80530BC-26E6-4375-B2D4-0CDE292B6D02}" type="slidenum">
              <a:rPr lang="en-US"/>
              <a:pPr/>
              <a:t>‹#›</a:t>
            </a:fld>
            <a:endParaRPr lang="en-US" dirty="0"/>
          </a:p>
        </p:txBody>
      </p:sp>
      <p:sp>
        <p:nvSpPr>
          <p:cNvPr id="1027" name="Rectangle 3"/>
          <p:cNvSpPr>
            <a:spLocks noGrp="1" noChangeArrowheads="1"/>
          </p:cNvSpPr>
          <p:nvPr>
            <p:ph type="body" idx="1"/>
          </p:nvPr>
        </p:nvSpPr>
        <p:spPr bwMode="auto">
          <a:xfrm>
            <a:off x="381000" y="1371600"/>
            <a:ext cx="8305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panose="020B0604020202020204" pitchFamily="34" charset="0"/>
        </a:defRPr>
      </a:lvl2pPr>
      <a:lvl3pPr algn="l" rtl="0" eaLnBrk="1" fontAlgn="base" hangingPunct="1">
        <a:spcBef>
          <a:spcPct val="0"/>
        </a:spcBef>
        <a:spcAft>
          <a:spcPct val="0"/>
        </a:spcAft>
        <a:defRPr sz="2800" b="1">
          <a:solidFill>
            <a:schemeClr val="bg1"/>
          </a:solidFill>
          <a:latin typeface="Arial" panose="020B0604020202020204" pitchFamily="34" charset="0"/>
        </a:defRPr>
      </a:lvl3pPr>
      <a:lvl4pPr algn="l" rtl="0" eaLnBrk="1" fontAlgn="base" hangingPunct="1">
        <a:spcBef>
          <a:spcPct val="0"/>
        </a:spcBef>
        <a:spcAft>
          <a:spcPct val="0"/>
        </a:spcAft>
        <a:defRPr sz="2800" b="1">
          <a:solidFill>
            <a:schemeClr val="bg1"/>
          </a:solidFill>
          <a:latin typeface="Arial" panose="020B0604020202020204" pitchFamily="34" charset="0"/>
        </a:defRPr>
      </a:lvl4pPr>
      <a:lvl5pPr algn="l" rtl="0" eaLnBrk="1" fontAlgn="base" hangingPunct="1">
        <a:spcBef>
          <a:spcPct val="0"/>
        </a:spcBef>
        <a:spcAft>
          <a:spcPct val="0"/>
        </a:spcAft>
        <a:defRPr sz="2800" b="1">
          <a:solidFill>
            <a:schemeClr val="bg1"/>
          </a:solidFill>
          <a:latin typeface="Arial" panose="020B0604020202020204" pitchFamily="34" charset="0"/>
        </a:defRPr>
      </a:lvl5pPr>
      <a:lvl6pPr marL="457200" algn="l" rtl="0" eaLnBrk="1" fontAlgn="base" hangingPunct="1">
        <a:spcBef>
          <a:spcPct val="0"/>
        </a:spcBef>
        <a:spcAft>
          <a:spcPct val="0"/>
        </a:spcAft>
        <a:defRPr sz="2800" b="1">
          <a:solidFill>
            <a:schemeClr val="bg1"/>
          </a:solidFill>
          <a:latin typeface="Arial" panose="020B0604020202020204" pitchFamily="34" charset="0"/>
        </a:defRPr>
      </a:lvl6pPr>
      <a:lvl7pPr marL="914400" algn="l" rtl="0" eaLnBrk="1" fontAlgn="base" hangingPunct="1">
        <a:spcBef>
          <a:spcPct val="0"/>
        </a:spcBef>
        <a:spcAft>
          <a:spcPct val="0"/>
        </a:spcAft>
        <a:defRPr sz="2800" b="1">
          <a:solidFill>
            <a:schemeClr val="bg1"/>
          </a:solidFill>
          <a:latin typeface="Arial" panose="020B0604020202020204" pitchFamily="34" charset="0"/>
        </a:defRPr>
      </a:lvl7pPr>
      <a:lvl8pPr marL="1371600" algn="l" rtl="0" eaLnBrk="1" fontAlgn="base" hangingPunct="1">
        <a:spcBef>
          <a:spcPct val="0"/>
        </a:spcBef>
        <a:spcAft>
          <a:spcPct val="0"/>
        </a:spcAft>
        <a:defRPr sz="2800" b="1">
          <a:solidFill>
            <a:schemeClr val="bg1"/>
          </a:solidFill>
          <a:latin typeface="Arial" panose="020B0604020202020204" pitchFamily="34" charset="0"/>
        </a:defRPr>
      </a:lvl8pPr>
      <a:lvl9pPr marL="1828800" algn="l" rtl="0" eaLnBrk="1" fontAlgn="base" hangingPunct="1">
        <a:spcBef>
          <a:spcPct val="0"/>
        </a:spcBef>
        <a:spcAft>
          <a:spcPct val="0"/>
        </a:spcAft>
        <a:defRPr sz="28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3.jpg"/><Relationship Id="rId5" Type="http://schemas.microsoft.com/office/2007/relationships/hdphoto" Target="../media/hdphoto1.wdp"/><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6.jpeg"/><Relationship Id="rId7" Type="http://schemas.openxmlformats.org/officeDocument/2006/relationships/hyperlink" Target="http://www.iust.ac.ir/content/19588/&#1589;&#1601;&#1581;&#1607;-&#1588;&#1582;&#1589;&#1740;" TargetMode="External"/><Relationship Id="rId12" Type="http://schemas.openxmlformats.org/officeDocument/2006/relationships/image" Target="../media/image20.jpeg"/><Relationship Id="rId2" Type="http://schemas.openxmlformats.org/officeDocument/2006/relationships/hyperlink" Target="http://www.iust.ac.ir/page.php?slct_pg_id=10930&amp;sid=20&amp;slc_lang=fa" TargetMode="Externa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hyperlink" Target="http://www.iust.ac.ir/content/48739/&#1585;&#1586;&#1608;&#1605;&#1607;-&#1583;&#1705;&#1578;&#1585;-&#1575;&#1606;&#1576;&#1740;&#1575;&#1569;" TargetMode="External"/><Relationship Id="rId5" Type="http://schemas.openxmlformats.org/officeDocument/2006/relationships/hyperlink" Target="http://www.iust.ac.ir/content/65286/Rostamnia" TargetMode="External"/><Relationship Id="rId10" Type="http://schemas.openxmlformats.org/officeDocument/2006/relationships/image" Target="../media/image14.gif"/><Relationship Id="rId4" Type="http://schemas.openxmlformats.org/officeDocument/2006/relationships/image" Target="../media/image17.jpeg"/><Relationship Id="rId9" Type="http://schemas.openxmlformats.org/officeDocument/2006/relationships/hyperlink" Target="http://www.iust.ac.ir/content/3760/&#1585;&#1586;&#1608;&#1605;&#1607;-&#1583;&#1705;&#1578;&#1585;-&#1570;&#1586;&#1575;&#1583;&#1607;-&#1578;&#1580;&#1585;&#1583;&#17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descr="C:\Documents and Settings\drmollahosseini\Desktop\26104128942051591271882001711437259368107.jpg"/>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9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l="31870" t="28758" r="33817" b="33472"/>
          <a:stretch>
            <a:fillRect/>
          </a:stretch>
        </p:blipFill>
        <p:spPr bwMode="auto">
          <a:xfrm>
            <a:off x="1575019" y="3065055"/>
            <a:ext cx="6048375" cy="28797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5" name="Rectangle 4"/>
          <p:cNvSpPr/>
          <p:nvPr/>
        </p:nvSpPr>
        <p:spPr>
          <a:xfrm>
            <a:off x="179512" y="416858"/>
            <a:ext cx="5292080" cy="707886"/>
          </a:xfrm>
          <a:prstGeom prst="rect">
            <a:avLst/>
          </a:prstGeom>
        </p:spPr>
        <p:txBody>
          <a:bodyPr wrap="square">
            <a:spAutoFit/>
          </a:bodyPr>
          <a:lstStyle/>
          <a:p>
            <a:pPr algn="ctr"/>
            <a:r>
              <a:rPr lang="fa-IR" sz="2000" b="1" dirty="0">
                <a:solidFill>
                  <a:schemeClr val="bg1"/>
                </a:solidFill>
                <a:latin typeface="+mj-lt"/>
                <a:ea typeface="+mj-ea"/>
                <a:cs typeface="B Titr" panose="00000700000000000000" pitchFamily="2" charset="-78"/>
              </a:rPr>
              <a:t>دانش آموختگان مقطع دکتری دانشکده شیمی </a:t>
            </a:r>
            <a:endParaRPr lang="fa-IR" sz="2000" b="1" dirty="0" smtClean="0">
              <a:solidFill>
                <a:schemeClr val="bg1"/>
              </a:solidFill>
              <a:latin typeface="+mj-lt"/>
              <a:ea typeface="+mj-ea"/>
              <a:cs typeface="B Titr" panose="00000700000000000000" pitchFamily="2" charset="-78"/>
            </a:endParaRPr>
          </a:p>
          <a:p>
            <a:pPr algn="ctr"/>
            <a:r>
              <a:rPr lang="fa-IR" sz="2000" b="1" dirty="0">
                <a:solidFill>
                  <a:schemeClr val="bg1"/>
                </a:solidFill>
                <a:latin typeface="+mj-lt"/>
                <a:ea typeface="+mj-ea"/>
                <a:cs typeface="B Titr" panose="00000700000000000000" pitchFamily="2" charset="-78"/>
              </a:rPr>
              <a:t> </a:t>
            </a:r>
            <a:r>
              <a:rPr lang="ar-SA" sz="2000" b="1" dirty="0">
                <a:solidFill>
                  <a:schemeClr val="bg1"/>
                </a:solidFill>
                <a:latin typeface="+mj-lt"/>
                <a:ea typeface="+mj-ea"/>
                <a:cs typeface="B Titr" panose="00000700000000000000" pitchFamily="2" charset="-78"/>
              </a:rPr>
              <a:t>در زمره </a:t>
            </a:r>
            <a:r>
              <a:rPr lang="fa-IR" sz="2000" b="1" dirty="0" smtClean="0">
                <a:solidFill>
                  <a:schemeClr val="bg1"/>
                </a:solidFill>
                <a:latin typeface="+mj-lt"/>
                <a:ea typeface="+mj-ea"/>
                <a:cs typeface="B Titr" panose="00000700000000000000" pitchFamily="2" charset="-78"/>
              </a:rPr>
              <a:t>2% </a:t>
            </a:r>
            <a:r>
              <a:rPr lang="ar-SA" sz="2000" b="1" dirty="0" smtClean="0">
                <a:solidFill>
                  <a:schemeClr val="bg1"/>
                </a:solidFill>
                <a:latin typeface="+mj-lt"/>
                <a:ea typeface="+mj-ea"/>
                <a:cs typeface="B Titr" panose="00000700000000000000" pitchFamily="2" charset="-78"/>
              </a:rPr>
              <a:t>دانشمندان </a:t>
            </a:r>
            <a:r>
              <a:rPr lang="ar-SA" sz="2000" b="1" dirty="0">
                <a:solidFill>
                  <a:schemeClr val="bg1"/>
                </a:solidFill>
                <a:latin typeface="+mj-lt"/>
                <a:ea typeface="+mj-ea"/>
                <a:cs typeface="B Titr" panose="00000700000000000000" pitchFamily="2" charset="-78"/>
              </a:rPr>
              <a:t>برتر </a:t>
            </a:r>
            <a:r>
              <a:rPr lang="ar-SA" sz="2000" b="1" dirty="0" smtClean="0">
                <a:solidFill>
                  <a:schemeClr val="bg1"/>
                </a:solidFill>
                <a:latin typeface="+mj-lt"/>
                <a:ea typeface="+mj-ea"/>
                <a:cs typeface="B Titr" panose="00000700000000000000" pitchFamily="2" charset="-78"/>
              </a:rPr>
              <a:t>جهان</a:t>
            </a:r>
            <a:r>
              <a:rPr lang="fa-IR" sz="2000" b="1" dirty="0" smtClean="0">
                <a:solidFill>
                  <a:schemeClr val="bg1"/>
                </a:solidFill>
                <a:latin typeface="+mj-lt"/>
                <a:ea typeface="+mj-ea"/>
                <a:cs typeface="B Titr" panose="00000700000000000000" pitchFamily="2" charset="-78"/>
              </a:rPr>
              <a:t> </a:t>
            </a:r>
            <a:r>
              <a:rPr lang="fa-IR" sz="2000" b="1" dirty="0" smtClean="0">
                <a:solidFill>
                  <a:srgbClr val="C00000"/>
                </a:solidFill>
                <a:latin typeface="+mj-lt"/>
                <a:ea typeface="+mj-ea"/>
                <a:cs typeface="B Titr" panose="00000700000000000000" pitchFamily="2" charset="-78"/>
              </a:rPr>
              <a:t>( دو سال متوالی)</a:t>
            </a:r>
            <a:endParaRPr lang="en-US" sz="2000" b="1" dirty="0">
              <a:solidFill>
                <a:srgbClr val="C00000"/>
              </a:solidFill>
              <a:latin typeface="+mj-lt"/>
              <a:ea typeface="+mj-ea"/>
              <a:cs typeface="B Titr" panose="00000700000000000000" pitchFamily="2" charset="-78"/>
            </a:endParaRPr>
          </a:p>
        </p:txBody>
      </p:sp>
      <p:sp>
        <p:nvSpPr>
          <p:cNvPr id="9" name="Rectangle 8"/>
          <p:cNvSpPr/>
          <p:nvPr/>
        </p:nvSpPr>
        <p:spPr>
          <a:xfrm>
            <a:off x="1763688" y="2420888"/>
            <a:ext cx="2544286" cy="369332"/>
          </a:xfrm>
          <a:prstGeom prst="rect">
            <a:avLst/>
          </a:prstGeom>
        </p:spPr>
        <p:txBody>
          <a:bodyPr wrap="none">
            <a:spAutoFit/>
          </a:bodyPr>
          <a:lstStyle/>
          <a:p>
            <a:r>
              <a:rPr lang="fa-IR" b="1" dirty="0" smtClean="0">
                <a:latin typeface="Homa" panose="01000500000000000000" pitchFamily="2" charset="-78"/>
                <a:cs typeface="B Zar" panose="00000400000000000000" pitchFamily="2" charset="-78"/>
              </a:rPr>
              <a:t>دکتر رضا </a:t>
            </a:r>
            <a:r>
              <a:rPr lang="fa-IR" b="1" dirty="0">
                <a:latin typeface="Homa" panose="01000500000000000000" pitchFamily="2" charset="-78"/>
                <a:cs typeface="B Zar" panose="00000400000000000000" pitchFamily="2" charset="-78"/>
              </a:rPr>
              <a:t>عیوض زاده کیهان </a:t>
            </a:r>
            <a:endParaRPr lang="en-US" dirty="0">
              <a:latin typeface="Homa" panose="01000500000000000000" pitchFamily="2" charset="-78"/>
              <a:cs typeface="B Zar" panose="00000400000000000000" pitchFamily="2" charset="-78"/>
            </a:endParaRPr>
          </a:p>
        </p:txBody>
      </p:sp>
      <p:sp>
        <p:nvSpPr>
          <p:cNvPr id="10" name="Rectangle 9"/>
          <p:cNvSpPr/>
          <p:nvPr/>
        </p:nvSpPr>
        <p:spPr>
          <a:xfrm>
            <a:off x="5283237" y="2468796"/>
            <a:ext cx="2228495" cy="369332"/>
          </a:xfrm>
          <a:prstGeom prst="rect">
            <a:avLst/>
          </a:prstGeom>
        </p:spPr>
        <p:txBody>
          <a:bodyPr wrap="none">
            <a:spAutoFit/>
          </a:bodyPr>
          <a:lstStyle/>
          <a:p>
            <a:r>
              <a:rPr lang="fa-IR" b="1" dirty="0">
                <a:latin typeface="Homa" panose="01000500000000000000" pitchFamily="2" charset="-78"/>
                <a:cs typeface="B Zar" panose="00000400000000000000" pitchFamily="2" charset="-78"/>
              </a:rPr>
              <a:t>دکتر رضا  طاهری لداری</a:t>
            </a:r>
            <a:endParaRPr lang="en-US" b="1" dirty="0">
              <a:latin typeface="Homa" panose="01000500000000000000" pitchFamily="2" charset="-78"/>
              <a:cs typeface="B Zar" panose="00000400000000000000" pitchFamily="2" charset="-78"/>
            </a:endParaRPr>
          </a:p>
        </p:txBody>
      </p:sp>
      <p:sp>
        <p:nvSpPr>
          <p:cNvPr id="11" name="Rectangle 10"/>
          <p:cNvSpPr/>
          <p:nvPr/>
        </p:nvSpPr>
        <p:spPr>
          <a:xfrm>
            <a:off x="3330270" y="1858533"/>
            <a:ext cx="2537874" cy="369332"/>
          </a:xfrm>
          <a:prstGeom prst="rect">
            <a:avLst/>
          </a:prstGeom>
        </p:spPr>
        <p:txBody>
          <a:bodyPr wrap="none">
            <a:spAutoFit/>
          </a:bodyPr>
          <a:lstStyle/>
          <a:p>
            <a:r>
              <a:rPr lang="fa-IR" b="1" dirty="0">
                <a:solidFill>
                  <a:srgbClr val="FFFF00"/>
                </a:solidFill>
                <a:cs typeface="B Titr" panose="00000700000000000000" pitchFamily="2" charset="-78"/>
              </a:rPr>
              <a:t>استاد راهنما: دکتر علی ملکی</a:t>
            </a:r>
            <a:endParaRPr lang="en-US" dirty="0">
              <a:solidFill>
                <a:srgbClr val="FFFF00"/>
              </a:solidFill>
            </a:endParaRPr>
          </a:p>
        </p:txBody>
      </p:sp>
      <p:sp>
        <p:nvSpPr>
          <p:cNvPr id="12"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13" name="Slide Number Placeholder 2"/>
          <p:cNvSpPr>
            <a:spLocks noGrp="1"/>
          </p:cNvSpPr>
          <p:nvPr>
            <p:ph type="sldNum" sz="quarter" idx="12"/>
          </p:nvPr>
        </p:nvSpPr>
        <p:spPr>
          <a:xfrm>
            <a:off x="3635896" y="6525344"/>
            <a:ext cx="2133600" cy="304800"/>
          </a:xfrm>
        </p:spPr>
        <p:txBody>
          <a:bodyPr/>
          <a:lstStyle/>
          <a:p>
            <a:pPr algn="ctr"/>
            <a:r>
              <a:rPr lang="fa-IR" dirty="0" smtClean="0">
                <a:cs typeface="B Titr" panose="00000700000000000000" pitchFamily="2" charset="-78"/>
              </a:rPr>
              <a:t>8</a:t>
            </a:r>
            <a:endParaRPr lang="en-US" dirty="0">
              <a:cs typeface="B Titr" panose="00000700000000000000" pitchFamily="2" charset="-78"/>
            </a:endParaRPr>
          </a:p>
        </p:txBody>
      </p:sp>
    </p:spTree>
    <p:extLst>
      <p:ext uri="{BB962C8B-B14F-4D97-AF65-F5344CB8AC3E}">
        <p14:creationId xmlns:p14="http://schemas.microsoft.com/office/powerpoint/2010/main" val="265697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5" name="Rectangle 4"/>
          <p:cNvSpPr/>
          <p:nvPr/>
        </p:nvSpPr>
        <p:spPr>
          <a:xfrm>
            <a:off x="7072" y="371677"/>
            <a:ext cx="5328592" cy="1015663"/>
          </a:xfrm>
          <a:prstGeom prst="rect">
            <a:avLst/>
          </a:prstGeom>
        </p:spPr>
        <p:txBody>
          <a:bodyPr wrap="square">
            <a:spAutoFit/>
          </a:bodyPr>
          <a:lstStyle/>
          <a:p>
            <a:pPr algn="ctr"/>
            <a:r>
              <a:rPr lang="fa-IR" sz="2000" b="1" dirty="0" smtClean="0">
                <a:solidFill>
                  <a:schemeClr val="bg1"/>
                </a:solidFill>
                <a:latin typeface="+mj-lt"/>
                <a:ea typeface="+mj-ea"/>
                <a:cs typeface="B Titr" panose="00000700000000000000" pitchFamily="2" charset="-78"/>
              </a:rPr>
              <a:t>پژوهشگر پسا دکتری </a:t>
            </a:r>
            <a:r>
              <a:rPr lang="ar-SA" sz="2000" b="1" dirty="0" smtClean="0">
                <a:solidFill>
                  <a:schemeClr val="bg1"/>
                </a:solidFill>
                <a:latin typeface="+mj-lt"/>
                <a:ea typeface="+mj-ea"/>
                <a:cs typeface="B Titr" panose="00000700000000000000" pitchFamily="2" charset="-78"/>
              </a:rPr>
              <a:t>در </a:t>
            </a:r>
            <a:r>
              <a:rPr lang="ar-SA" sz="2000" b="1" dirty="0">
                <a:solidFill>
                  <a:schemeClr val="bg1"/>
                </a:solidFill>
                <a:latin typeface="+mj-lt"/>
                <a:ea typeface="+mj-ea"/>
                <a:cs typeface="B Titr" panose="00000700000000000000" pitchFamily="2" charset="-78"/>
              </a:rPr>
              <a:t>زمره </a:t>
            </a:r>
            <a:r>
              <a:rPr lang="fa-IR" sz="2000" b="1" dirty="0" smtClean="0">
                <a:solidFill>
                  <a:schemeClr val="bg1"/>
                </a:solidFill>
                <a:latin typeface="+mj-lt"/>
                <a:ea typeface="+mj-ea"/>
                <a:cs typeface="B Titr" panose="00000700000000000000" pitchFamily="2" charset="-78"/>
              </a:rPr>
              <a:t>2% </a:t>
            </a:r>
            <a:r>
              <a:rPr lang="ar-SA" sz="2000" b="1" dirty="0" smtClean="0">
                <a:solidFill>
                  <a:schemeClr val="bg1"/>
                </a:solidFill>
                <a:latin typeface="+mj-lt"/>
                <a:ea typeface="+mj-ea"/>
                <a:cs typeface="B Titr" panose="00000700000000000000" pitchFamily="2" charset="-78"/>
              </a:rPr>
              <a:t>دانشمندان </a:t>
            </a:r>
            <a:r>
              <a:rPr lang="ar-SA" sz="2000" b="1" dirty="0">
                <a:solidFill>
                  <a:schemeClr val="bg1"/>
                </a:solidFill>
                <a:latin typeface="+mj-lt"/>
                <a:ea typeface="+mj-ea"/>
                <a:cs typeface="B Titr" panose="00000700000000000000" pitchFamily="2" charset="-78"/>
              </a:rPr>
              <a:t>برتر </a:t>
            </a:r>
            <a:r>
              <a:rPr lang="ar-SA" sz="2000" b="1" dirty="0" smtClean="0">
                <a:solidFill>
                  <a:schemeClr val="bg1"/>
                </a:solidFill>
                <a:latin typeface="+mj-lt"/>
                <a:ea typeface="+mj-ea"/>
                <a:cs typeface="B Titr" panose="00000700000000000000" pitchFamily="2" charset="-78"/>
              </a:rPr>
              <a:t>جهان</a:t>
            </a:r>
            <a:endParaRPr lang="fa-IR" sz="2000" b="1" dirty="0" smtClean="0">
              <a:solidFill>
                <a:schemeClr val="bg1"/>
              </a:solidFill>
              <a:latin typeface="+mj-lt"/>
              <a:ea typeface="+mj-ea"/>
              <a:cs typeface="B Titr" panose="00000700000000000000" pitchFamily="2" charset="-78"/>
            </a:endParaRPr>
          </a:p>
          <a:p>
            <a:pPr algn="ctr"/>
            <a:r>
              <a:rPr lang="fa-IR" sz="2000" b="1" dirty="0" smtClean="0">
                <a:solidFill>
                  <a:srgbClr val="C00000"/>
                </a:solidFill>
                <a:latin typeface="+mj-lt"/>
                <a:ea typeface="+mj-ea"/>
                <a:cs typeface="B Titr" panose="00000700000000000000" pitchFamily="2" charset="-78"/>
              </a:rPr>
              <a:t> </a:t>
            </a:r>
            <a:r>
              <a:rPr lang="fa-IR" sz="2000" b="1" dirty="0" smtClean="0">
                <a:solidFill>
                  <a:srgbClr val="C00000"/>
                </a:solidFill>
                <a:cs typeface="B Titr" panose="00000700000000000000" pitchFamily="2" charset="-78"/>
              </a:rPr>
              <a:t>( </a:t>
            </a:r>
            <a:r>
              <a:rPr lang="fa-IR" sz="2000" b="1" dirty="0">
                <a:solidFill>
                  <a:srgbClr val="C00000"/>
                </a:solidFill>
                <a:cs typeface="B Titr" panose="00000700000000000000" pitchFamily="2" charset="-78"/>
              </a:rPr>
              <a:t>سه سال </a:t>
            </a:r>
            <a:r>
              <a:rPr lang="fa-IR" sz="2000" b="1" dirty="0" smtClean="0">
                <a:solidFill>
                  <a:srgbClr val="C00000"/>
                </a:solidFill>
                <a:cs typeface="B Titr" panose="00000700000000000000" pitchFamily="2" charset="-78"/>
              </a:rPr>
              <a:t>متوالی)</a:t>
            </a:r>
            <a:endParaRPr lang="en-US" sz="2000" b="1" dirty="0">
              <a:solidFill>
                <a:srgbClr val="C00000"/>
              </a:solidFill>
              <a:cs typeface="B Titr" panose="00000700000000000000" pitchFamily="2" charset="-78"/>
            </a:endParaRPr>
          </a:p>
          <a:p>
            <a:pPr algn="ctr"/>
            <a:endParaRPr lang="en-US" sz="2000" b="1" dirty="0">
              <a:solidFill>
                <a:schemeClr val="bg1"/>
              </a:solidFill>
              <a:latin typeface="+mj-lt"/>
              <a:ea typeface="+mj-ea"/>
              <a:cs typeface="B Titr" panose="00000700000000000000" pitchFamily="2" charset="-78"/>
            </a:endParaRPr>
          </a:p>
        </p:txBody>
      </p:sp>
      <p:sp>
        <p:nvSpPr>
          <p:cNvPr id="10" name="Rectangle 9"/>
          <p:cNvSpPr/>
          <p:nvPr/>
        </p:nvSpPr>
        <p:spPr>
          <a:xfrm>
            <a:off x="3488115" y="2420889"/>
            <a:ext cx="2164005" cy="369332"/>
          </a:xfrm>
          <a:prstGeom prst="rect">
            <a:avLst/>
          </a:prstGeom>
        </p:spPr>
        <p:txBody>
          <a:bodyPr wrap="square">
            <a:spAutoFit/>
          </a:bodyPr>
          <a:lstStyle/>
          <a:p>
            <a:pPr algn="ctr"/>
            <a:r>
              <a:rPr lang="fa-IR" b="1" dirty="0">
                <a:latin typeface="Homa" panose="01000500000000000000" pitchFamily="2" charset="-78"/>
                <a:cs typeface="B Zar" panose="00000400000000000000" pitchFamily="2" charset="-78"/>
              </a:rPr>
              <a:t>دکتر </a:t>
            </a:r>
            <a:r>
              <a:rPr lang="fa-IR" b="1" dirty="0" smtClean="0">
                <a:latin typeface="Homa" panose="01000500000000000000" pitchFamily="2" charset="-78"/>
                <a:cs typeface="B Zar" panose="00000400000000000000" pitchFamily="2" charset="-78"/>
              </a:rPr>
              <a:t>خیبر دشتیان</a:t>
            </a:r>
            <a:endParaRPr lang="en-US" b="1" dirty="0">
              <a:latin typeface="Homa" panose="01000500000000000000" pitchFamily="2" charset="-78"/>
              <a:cs typeface="B Zar" panose="00000400000000000000" pitchFamily="2" charset="-78"/>
            </a:endParaRPr>
          </a:p>
        </p:txBody>
      </p:sp>
      <p:sp>
        <p:nvSpPr>
          <p:cNvPr id="11" name="Rectangle 10"/>
          <p:cNvSpPr/>
          <p:nvPr/>
        </p:nvSpPr>
        <p:spPr>
          <a:xfrm>
            <a:off x="3131840" y="1858533"/>
            <a:ext cx="2770310" cy="369332"/>
          </a:xfrm>
          <a:prstGeom prst="rect">
            <a:avLst/>
          </a:prstGeom>
        </p:spPr>
        <p:txBody>
          <a:bodyPr wrap="none">
            <a:spAutoFit/>
          </a:bodyPr>
          <a:lstStyle/>
          <a:p>
            <a:r>
              <a:rPr lang="fa-IR" b="1" dirty="0">
                <a:solidFill>
                  <a:srgbClr val="FFFF00"/>
                </a:solidFill>
                <a:cs typeface="B Titr" panose="00000700000000000000" pitchFamily="2" charset="-78"/>
              </a:rPr>
              <a:t>استاد راهنما: دکتر </a:t>
            </a:r>
            <a:r>
              <a:rPr lang="fa-IR" b="1" dirty="0" smtClean="0">
                <a:solidFill>
                  <a:srgbClr val="FFFF00"/>
                </a:solidFill>
                <a:cs typeface="B Titr" panose="00000700000000000000" pitchFamily="2" charset="-78"/>
              </a:rPr>
              <a:t>روح اله زارع</a:t>
            </a:r>
            <a:endParaRPr lang="en-US" dirty="0">
              <a:solidFill>
                <a:srgbClr val="FFFF00"/>
              </a:solidFill>
            </a:endParaRPr>
          </a:p>
        </p:txBody>
      </p:sp>
      <p:sp>
        <p:nvSpPr>
          <p:cNvPr id="3" name="Slide Number Placeholder 2"/>
          <p:cNvSpPr>
            <a:spLocks noGrp="1"/>
          </p:cNvSpPr>
          <p:nvPr>
            <p:ph type="sldNum" sz="quarter" idx="12"/>
          </p:nvPr>
        </p:nvSpPr>
        <p:spPr/>
        <p:txBody>
          <a:bodyPr/>
          <a:lstStyle/>
          <a:p>
            <a:r>
              <a:rPr lang="fa-IR" dirty="0" smtClean="0"/>
              <a:t>8</a:t>
            </a:r>
            <a:endParaRPr lang="en-US" dirty="0"/>
          </a:p>
        </p:txBody>
      </p:sp>
      <p:sp>
        <p:nvSpPr>
          <p:cNvPr id="9"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9873" y="3025469"/>
            <a:ext cx="2483712" cy="2937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Slide Number Placeholder 2"/>
          <p:cNvSpPr txBox="1">
            <a:spLocks/>
          </p:cNvSpPr>
          <p:nvPr/>
        </p:nvSpPr>
        <p:spPr bwMode="auto">
          <a:xfrm>
            <a:off x="3491880" y="6525344"/>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9</a:t>
            </a:r>
            <a:endParaRPr lang="en-US" dirty="0">
              <a:cs typeface="B Titr" panose="00000700000000000000" pitchFamily="2" charset="-78"/>
            </a:endParaRPr>
          </a:p>
        </p:txBody>
      </p:sp>
    </p:spTree>
    <p:extLst>
      <p:ext uri="{BB962C8B-B14F-4D97-AF65-F5344CB8AC3E}">
        <p14:creationId xmlns:p14="http://schemas.microsoft.com/office/powerpoint/2010/main" val="3229955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5" name="Rectangle 4"/>
          <p:cNvSpPr/>
          <p:nvPr/>
        </p:nvSpPr>
        <p:spPr>
          <a:xfrm>
            <a:off x="251520" y="404664"/>
            <a:ext cx="5328592" cy="707886"/>
          </a:xfrm>
          <a:prstGeom prst="rect">
            <a:avLst/>
          </a:prstGeom>
        </p:spPr>
        <p:txBody>
          <a:bodyPr wrap="square">
            <a:spAutoFit/>
          </a:bodyPr>
          <a:lstStyle/>
          <a:p>
            <a:pPr algn="ctr"/>
            <a:r>
              <a:rPr lang="fa-IR" sz="2000" b="1" dirty="0" smtClean="0">
                <a:solidFill>
                  <a:schemeClr val="bg1"/>
                </a:solidFill>
                <a:latin typeface="+mj-lt"/>
                <a:ea typeface="+mj-ea"/>
                <a:cs typeface="B Titr" panose="00000700000000000000" pitchFamily="2" charset="-78"/>
              </a:rPr>
              <a:t>دانشجوی مقطع </a:t>
            </a:r>
            <a:r>
              <a:rPr lang="fa-IR" sz="2000" b="1" dirty="0">
                <a:solidFill>
                  <a:schemeClr val="bg1"/>
                </a:solidFill>
                <a:latin typeface="+mj-lt"/>
                <a:ea typeface="+mj-ea"/>
                <a:cs typeface="B Titr" panose="00000700000000000000" pitchFamily="2" charset="-78"/>
              </a:rPr>
              <a:t>دکتری دانشکده شیمی </a:t>
            </a:r>
          </a:p>
          <a:p>
            <a:pPr algn="ctr"/>
            <a:r>
              <a:rPr lang="fa-IR" sz="2000" b="1" dirty="0">
                <a:solidFill>
                  <a:schemeClr val="bg1"/>
                </a:solidFill>
                <a:latin typeface="+mj-lt"/>
                <a:ea typeface="+mj-ea"/>
                <a:cs typeface="B Titr" panose="00000700000000000000" pitchFamily="2" charset="-78"/>
              </a:rPr>
              <a:t> </a:t>
            </a:r>
            <a:r>
              <a:rPr lang="ar-SA" sz="2000" b="1" dirty="0">
                <a:solidFill>
                  <a:schemeClr val="bg1"/>
                </a:solidFill>
                <a:latin typeface="+mj-lt"/>
                <a:ea typeface="+mj-ea"/>
                <a:cs typeface="B Titr" panose="00000700000000000000" pitchFamily="2" charset="-78"/>
              </a:rPr>
              <a:t>در زمره </a:t>
            </a:r>
            <a:r>
              <a:rPr lang="fa-IR" sz="2000" b="1" dirty="0" smtClean="0">
                <a:solidFill>
                  <a:schemeClr val="bg1"/>
                </a:solidFill>
                <a:latin typeface="+mj-lt"/>
                <a:ea typeface="+mj-ea"/>
                <a:cs typeface="B Titr" panose="00000700000000000000" pitchFamily="2" charset="-78"/>
              </a:rPr>
              <a:t>2% </a:t>
            </a:r>
            <a:r>
              <a:rPr lang="ar-SA" sz="2000" b="1" dirty="0" smtClean="0">
                <a:solidFill>
                  <a:schemeClr val="bg1"/>
                </a:solidFill>
                <a:latin typeface="+mj-lt"/>
                <a:ea typeface="+mj-ea"/>
                <a:cs typeface="B Titr" panose="00000700000000000000" pitchFamily="2" charset="-78"/>
              </a:rPr>
              <a:t>دانشمندان </a:t>
            </a:r>
            <a:r>
              <a:rPr lang="ar-SA" sz="2000" b="1" dirty="0">
                <a:solidFill>
                  <a:schemeClr val="bg1"/>
                </a:solidFill>
                <a:latin typeface="+mj-lt"/>
                <a:ea typeface="+mj-ea"/>
                <a:cs typeface="B Titr" panose="00000700000000000000" pitchFamily="2" charset="-78"/>
              </a:rPr>
              <a:t>برتر جهان</a:t>
            </a:r>
            <a:endParaRPr lang="en-US" sz="2000" b="1" dirty="0">
              <a:solidFill>
                <a:schemeClr val="bg1"/>
              </a:solidFill>
              <a:latin typeface="+mj-lt"/>
              <a:ea typeface="+mj-ea"/>
              <a:cs typeface="B Titr" panose="00000700000000000000" pitchFamily="2" charset="-78"/>
            </a:endParaRPr>
          </a:p>
        </p:txBody>
      </p:sp>
      <p:sp>
        <p:nvSpPr>
          <p:cNvPr id="10" name="Rectangle 9"/>
          <p:cNvSpPr/>
          <p:nvPr/>
        </p:nvSpPr>
        <p:spPr>
          <a:xfrm>
            <a:off x="4064179" y="2420888"/>
            <a:ext cx="1515933" cy="369332"/>
          </a:xfrm>
          <a:prstGeom prst="rect">
            <a:avLst/>
          </a:prstGeom>
        </p:spPr>
        <p:txBody>
          <a:bodyPr wrap="square">
            <a:spAutoFit/>
          </a:bodyPr>
          <a:lstStyle/>
          <a:p>
            <a:r>
              <a:rPr lang="fa-IR" b="1" dirty="0" smtClean="0">
                <a:latin typeface="Homa" panose="01000500000000000000" pitchFamily="2" charset="-78"/>
                <a:cs typeface="B Zar" panose="00000400000000000000" pitchFamily="2" charset="-78"/>
              </a:rPr>
              <a:t>محدثه سجادی</a:t>
            </a:r>
            <a:endParaRPr lang="en-US" b="1" dirty="0">
              <a:latin typeface="Homa" panose="01000500000000000000" pitchFamily="2" charset="-78"/>
              <a:cs typeface="B Zar" panose="00000400000000000000" pitchFamily="2" charset="-78"/>
            </a:endParaRPr>
          </a:p>
        </p:txBody>
      </p:sp>
      <p:sp>
        <p:nvSpPr>
          <p:cNvPr id="11" name="Rectangle 10"/>
          <p:cNvSpPr/>
          <p:nvPr/>
        </p:nvSpPr>
        <p:spPr>
          <a:xfrm>
            <a:off x="3330270" y="1858533"/>
            <a:ext cx="2789546" cy="369332"/>
          </a:xfrm>
          <a:prstGeom prst="rect">
            <a:avLst/>
          </a:prstGeom>
        </p:spPr>
        <p:txBody>
          <a:bodyPr wrap="none">
            <a:spAutoFit/>
          </a:bodyPr>
          <a:lstStyle/>
          <a:p>
            <a:r>
              <a:rPr lang="fa-IR" b="1" dirty="0">
                <a:solidFill>
                  <a:srgbClr val="FFFF00"/>
                </a:solidFill>
                <a:cs typeface="B Titr" panose="00000700000000000000" pitchFamily="2" charset="-78"/>
              </a:rPr>
              <a:t>استاد راهنما: دکتر </a:t>
            </a:r>
            <a:r>
              <a:rPr lang="fa-IR" b="1" dirty="0" smtClean="0">
                <a:solidFill>
                  <a:srgbClr val="FFFF00"/>
                </a:solidFill>
                <a:cs typeface="B Titr" panose="00000700000000000000" pitchFamily="2" charset="-78"/>
              </a:rPr>
              <a:t>حسین غفوری</a:t>
            </a:r>
            <a:endParaRPr lang="en-US" dirty="0">
              <a:solidFill>
                <a:srgbClr val="FFFF00"/>
              </a:solidFill>
            </a:endParaRPr>
          </a:p>
        </p:txBody>
      </p:sp>
      <p:sp>
        <p:nvSpPr>
          <p:cNvPr id="9"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924944"/>
            <a:ext cx="2378846" cy="31759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Slide Number Placeholder 2"/>
          <p:cNvSpPr>
            <a:spLocks noGrp="1"/>
          </p:cNvSpPr>
          <p:nvPr>
            <p:ph type="sldNum" sz="quarter" idx="12"/>
          </p:nvPr>
        </p:nvSpPr>
        <p:spPr>
          <a:xfrm>
            <a:off x="3635896" y="6525344"/>
            <a:ext cx="2133600" cy="304800"/>
          </a:xfrm>
        </p:spPr>
        <p:txBody>
          <a:bodyPr/>
          <a:lstStyle/>
          <a:p>
            <a:pPr algn="ctr"/>
            <a:r>
              <a:rPr lang="fa-IR" dirty="0" smtClean="0">
                <a:cs typeface="B Titr" panose="00000700000000000000" pitchFamily="2" charset="-78"/>
              </a:rPr>
              <a:t>10</a:t>
            </a:r>
            <a:endParaRPr lang="en-US" dirty="0">
              <a:cs typeface="B Titr" panose="00000700000000000000" pitchFamily="2" charset="-78"/>
            </a:endParaRPr>
          </a:p>
        </p:txBody>
      </p:sp>
    </p:spTree>
    <p:extLst>
      <p:ext uri="{BB962C8B-B14F-4D97-AF65-F5344CB8AC3E}">
        <p14:creationId xmlns:p14="http://schemas.microsoft.com/office/powerpoint/2010/main" val="2406459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5" name="Rectangle 4"/>
          <p:cNvSpPr/>
          <p:nvPr/>
        </p:nvSpPr>
        <p:spPr>
          <a:xfrm>
            <a:off x="251520" y="404664"/>
            <a:ext cx="5328592" cy="400110"/>
          </a:xfrm>
          <a:prstGeom prst="rect">
            <a:avLst/>
          </a:prstGeom>
        </p:spPr>
        <p:txBody>
          <a:bodyPr wrap="square">
            <a:spAutoFit/>
          </a:bodyPr>
          <a:lstStyle/>
          <a:p>
            <a:pPr algn="ctr"/>
            <a:endParaRPr lang="en-US" sz="2000" b="1" dirty="0">
              <a:solidFill>
                <a:schemeClr val="bg1"/>
              </a:solidFill>
              <a:latin typeface="+mj-lt"/>
              <a:ea typeface="+mj-ea"/>
              <a:cs typeface="Homa" panose="01000500000000000000" pitchFamily="2" charset="-78"/>
            </a:endParaRPr>
          </a:p>
        </p:txBody>
      </p:sp>
      <p:sp>
        <p:nvSpPr>
          <p:cNvPr id="9"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6" name="Rectangle 5"/>
          <p:cNvSpPr/>
          <p:nvPr/>
        </p:nvSpPr>
        <p:spPr>
          <a:xfrm>
            <a:off x="539552" y="620688"/>
            <a:ext cx="4455066" cy="400110"/>
          </a:xfrm>
          <a:prstGeom prst="rect">
            <a:avLst/>
          </a:prstGeom>
        </p:spPr>
        <p:txBody>
          <a:bodyPr wrap="none">
            <a:spAutoFit/>
          </a:bodyPr>
          <a:lstStyle/>
          <a:p>
            <a:r>
              <a:rPr lang="fa-IR" sz="2000" dirty="0">
                <a:solidFill>
                  <a:schemeClr val="accent4">
                    <a:lumMod val="10000"/>
                  </a:schemeClr>
                </a:solidFill>
                <a:latin typeface="IRANsans" panose="02040503050201020203" pitchFamily="18" charset="-78"/>
                <a:cs typeface="B Titr" panose="00000700000000000000" pitchFamily="2" charset="-78"/>
              </a:rPr>
              <a:t>جلسه معارفه دانشجویان جدید الورود مهر ۱۴۰۱</a:t>
            </a:r>
            <a:endParaRPr lang="en-US" sz="2000" dirty="0">
              <a:solidFill>
                <a:schemeClr val="accent4">
                  <a:lumMod val="10000"/>
                </a:schemeClr>
              </a:solidFill>
              <a:cs typeface="B Titr" panose="00000700000000000000" pitchFamily="2" charset="-78"/>
            </a:endParaRPr>
          </a:p>
        </p:txBody>
      </p:sp>
      <p:sp>
        <p:nvSpPr>
          <p:cNvPr id="7" name="Rectangle 6"/>
          <p:cNvSpPr/>
          <p:nvPr/>
        </p:nvSpPr>
        <p:spPr>
          <a:xfrm>
            <a:off x="107504" y="1353319"/>
            <a:ext cx="8784976" cy="1569660"/>
          </a:xfrm>
          <a:prstGeom prst="rect">
            <a:avLst/>
          </a:prstGeom>
        </p:spPr>
        <p:txBody>
          <a:bodyPr wrap="square">
            <a:spAutoFit/>
          </a:bodyPr>
          <a:lstStyle/>
          <a:p>
            <a:pPr algn="r"/>
            <a:r>
              <a:rPr lang="ar-SA" sz="2400" dirty="0">
                <a:solidFill>
                  <a:schemeClr val="tx1">
                    <a:lumMod val="95000"/>
                  </a:schemeClr>
                </a:solidFill>
                <a:latin typeface="Tahoma" panose="020B0604030504040204" pitchFamily="34" charset="0"/>
                <a:cs typeface="B Zar" panose="00000400000000000000" pitchFamily="2" charset="-78"/>
              </a:rPr>
              <a:t>جلسه معارفه دانشجویان </a:t>
            </a:r>
            <a:r>
              <a:rPr lang="ar-SA" sz="2400" dirty="0" smtClean="0">
                <a:solidFill>
                  <a:schemeClr val="tx1">
                    <a:lumMod val="95000"/>
                  </a:schemeClr>
                </a:solidFill>
                <a:latin typeface="Tahoma" panose="020B0604030504040204" pitchFamily="34" charset="0"/>
                <a:cs typeface="B Zar" panose="00000400000000000000" pitchFamily="2" charset="-78"/>
              </a:rPr>
              <a:t>ورودی </a:t>
            </a:r>
            <a:r>
              <a:rPr lang="ar-SA" sz="2400" dirty="0">
                <a:solidFill>
                  <a:schemeClr val="tx1">
                    <a:lumMod val="95000"/>
                  </a:schemeClr>
                </a:solidFill>
                <a:latin typeface="Tahoma" panose="020B0604030504040204" pitchFamily="34" charset="0"/>
                <a:cs typeface="B Zar" panose="00000400000000000000" pitchFamily="2" charset="-78"/>
              </a:rPr>
              <a:t>۱۴۰۱ روز دوشنبه ۲۵ مهر ماه از ساعت ۱۳:۳۰ در </a:t>
            </a:r>
            <a:r>
              <a:rPr lang="ar-SA" sz="2400" dirty="0" smtClean="0">
                <a:solidFill>
                  <a:schemeClr val="tx1">
                    <a:lumMod val="95000"/>
                  </a:schemeClr>
                </a:solidFill>
                <a:latin typeface="Tahoma" panose="020B0604030504040204" pitchFamily="34" charset="0"/>
                <a:cs typeface="B Zar" panose="00000400000000000000" pitchFamily="2" charset="-78"/>
              </a:rPr>
              <a:t>سالن </a:t>
            </a:r>
            <a:r>
              <a:rPr lang="ar-SA" sz="2400" dirty="0">
                <a:solidFill>
                  <a:schemeClr val="tx1">
                    <a:lumMod val="95000"/>
                  </a:schemeClr>
                </a:solidFill>
                <a:latin typeface="Tahoma" panose="020B0604030504040204" pitchFamily="34" charset="0"/>
                <a:cs typeface="B Zar" panose="00000400000000000000" pitchFamily="2" charset="-78"/>
              </a:rPr>
              <a:t>آمفی </a:t>
            </a:r>
            <a:r>
              <a:rPr lang="ar-SA" sz="2400" dirty="0" smtClean="0">
                <a:solidFill>
                  <a:schemeClr val="tx1">
                    <a:lumMod val="95000"/>
                  </a:schemeClr>
                </a:solidFill>
                <a:latin typeface="Tahoma" panose="020B0604030504040204" pitchFamily="34" charset="0"/>
                <a:cs typeface="B Zar" panose="00000400000000000000" pitchFamily="2" charset="-78"/>
              </a:rPr>
              <a:t>ت</a:t>
            </a:r>
            <a:r>
              <a:rPr lang="fa-IR" sz="2400" dirty="0" smtClean="0">
                <a:solidFill>
                  <a:schemeClr val="tx1">
                    <a:lumMod val="95000"/>
                  </a:schemeClr>
                </a:solidFill>
                <a:latin typeface="Tahoma" panose="020B0604030504040204" pitchFamily="34" charset="0"/>
                <a:cs typeface="B Zar" panose="00000400000000000000" pitchFamily="2" charset="-78"/>
              </a:rPr>
              <a:t>ء</a:t>
            </a:r>
            <a:r>
              <a:rPr lang="ar-SA" sz="2400" dirty="0" smtClean="0">
                <a:solidFill>
                  <a:schemeClr val="tx1">
                    <a:lumMod val="95000"/>
                  </a:schemeClr>
                </a:solidFill>
                <a:latin typeface="Tahoma" panose="020B0604030504040204" pitchFamily="34" charset="0"/>
                <a:cs typeface="B Zar" panose="00000400000000000000" pitchFamily="2" charset="-78"/>
              </a:rPr>
              <a:t>اتر </a:t>
            </a:r>
            <a:r>
              <a:rPr lang="ar-SA" sz="2400" dirty="0">
                <a:solidFill>
                  <a:schemeClr val="tx1">
                    <a:lumMod val="95000"/>
                  </a:schemeClr>
                </a:solidFill>
                <a:latin typeface="Tahoma" panose="020B0604030504040204" pitchFamily="34" charset="0"/>
                <a:cs typeface="B Zar" panose="00000400000000000000" pitchFamily="2" charset="-78"/>
              </a:rPr>
              <a:t>شهید بهرامی دانشگاه </a:t>
            </a:r>
            <a:r>
              <a:rPr lang="ar-SA" sz="2400" dirty="0" smtClean="0">
                <a:solidFill>
                  <a:schemeClr val="tx1">
                    <a:lumMod val="95000"/>
                  </a:schemeClr>
                </a:solidFill>
                <a:latin typeface="Tahoma" panose="020B0604030504040204" pitchFamily="34" charset="0"/>
                <a:cs typeface="B Zar" panose="00000400000000000000" pitchFamily="2" charset="-78"/>
              </a:rPr>
              <a:t>برگزار شد</a:t>
            </a:r>
            <a:r>
              <a:rPr lang="fa-IR" sz="2400" dirty="0" smtClean="0">
                <a:solidFill>
                  <a:schemeClr val="tx1">
                    <a:lumMod val="95000"/>
                  </a:schemeClr>
                </a:solidFill>
                <a:latin typeface="Tahoma" panose="020B0604030504040204" pitchFamily="34" charset="0"/>
                <a:cs typeface="B Zar" panose="00000400000000000000" pitchFamily="2" charset="-78"/>
              </a:rPr>
              <a:t>. </a:t>
            </a:r>
            <a:r>
              <a:rPr lang="fa-IR" sz="2400" i="0" dirty="0" smtClean="0">
                <a:solidFill>
                  <a:schemeClr val="tx1">
                    <a:lumMod val="95000"/>
                  </a:schemeClr>
                </a:solidFill>
                <a:effectLst/>
                <a:latin typeface="Tahoma" panose="020B0604030504040204" pitchFamily="34" charset="0"/>
                <a:cs typeface="B Zar" panose="00000400000000000000" pitchFamily="2" charset="-78"/>
              </a:rPr>
              <a:t>در این مراسم </a:t>
            </a:r>
            <a:r>
              <a:rPr lang="ar-SA" sz="2400" dirty="0" smtClean="0">
                <a:cs typeface="B Zar" panose="00000400000000000000" pitchFamily="2" charset="-78"/>
              </a:rPr>
              <a:t>از </a:t>
            </a:r>
            <a:r>
              <a:rPr lang="ar-SA" sz="2400" dirty="0">
                <a:solidFill>
                  <a:srgbClr val="FFFF00"/>
                </a:solidFill>
                <a:cs typeface="B Zar" panose="00000400000000000000" pitchFamily="2" charset="-78"/>
              </a:rPr>
              <a:t>اعضای هیات علمی </a:t>
            </a:r>
            <a:r>
              <a:rPr lang="ar-SA" sz="2400" dirty="0">
                <a:cs typeface="B Zar" panose="00000400000000000000" pitchFamily="2" charset="-78"/>
              </a:rPr>
              <a:t>و </a:t>
            </a:r>
            <a:r>
              <a:rPr lang="ar-SA" sz="2400" dirty="0">
                <a:solidFill>
                  <a:srgbClr val="FFFF00"/>
                </a:solidFill>
                <a:cs typeface="B Zar" panose="00000400000000000000" pitchFamily="2" charset="-78"/>
              </a:rPr>
              <a:t>دانش آموختگان مقطع دکتری </a:t>
            </a:r>
            <a:r>
              <a:rPr lang="ar-SA" sz="2400" dirty="0">
                <a:cs typeface="B Zar" panose="00000400000000000000" pitchFamily="2" charset="-78"/>
              </a:rPr>
              <a:t>(در زمره</a:t>
            </a:r>
            <a:r>
              <a:rPr lang="ar-SA" sz="2400" dirty="0">
                <a:solidFill>
                  <a:srgbClr val="FFFF00"/>
                </a:solidFill>
                <a:cs typeface="B Zar" panose="00000400000000000000" pitchFamily="2" charset="-78"/>
              </a:rPr>
              <a:t>۲ درصد </a:t>
            </a:r>
            <a:r>
              <a:rPr lang="ar-SA" sz="2400" dirty="0">
                <a:cs typeface="B Zar" panose="00000400000000000000" pitchFamily="2" charset="-78"/>
              </a:rPr>
              <a:t>دانشمندان برتر جهان) و </a:t>
            </a:r>
            <a:r>
              <a:rPr lang="ar-SA" sz="2400" dirty="0" smtClean="0">
                <a:cs typeface="B Zar" panose="00000400000000000000" pitchFamily="2" charset="-78"/>
              </a:rPr>
              <a:t>دانشجویان </a:t>
            </a:r>
            <a:r>
              <a:rPr lang="ar-SA" sz="2400" dirty="0">
                <a:cs typeface="B Zar" panose="00000400000000000000" pitchFamily="2" charset="-78"/>
              </a:rPr>
              <a:t>برتر </a:t>
            </a:r>
            <a:r>
              <a:rPr lang="ar-SA" sz="2400" dirty="0">
                <a:solidFill>
                  <a:srgbClr val="FFFF00"/>
                </a:solidFill>
                <a:cs typeface="B Zar" panose="00000400000000000000" pitchFamily="2" charset="-78"/>
              </a:rPr>
              <a:t>پژوهشی</a:t>
            </a:r>
            <a:r>
              <a:rPr lang="ar-SA" sz="2400" dirty="0">
                <a:cs typeface="B Zar" panose="00000400000000000000" pitchFamily="2" charset="-78"/>
              </a:rPr>
              <a:t> و </a:t>
            </a:r>
            <a:r>
              <a:rPr lang="ar-SA" sz="2400" dirty="0">
                <a:solidFill>
                  <a:srgbClr val="FFFF00"/>
                </a:solidFill>
                <a:cs typeface="B Zar" panose="00000400000000000000" pitchFamily="2" charset="-78"/>
              </a:rPr>
              <a:t>فنی</a:t>
            </a:r>
            <a:r>
              <a:rPr lang="ar-SA" sz="2400" dirty="0">
                <a:cs typeface="B Zar" panose="00000400000000000000" pitchFamily="2" charset="-78"/>
              </a:rPr>
              <a:t> دانشکده </a:t>
            </a:r>
            <a:r>
              <a:rPr lang="ar-SA" sz="2400" dirty="0" smtClean="0">
                <a:cs typeface="B Zar" panose="00000400000000000000" pitchFamily="2" charset="-78"/>
              </a:rPr>
              <a:t>در</a:t>
            </a:r>
            <a:r>
              <a:rPr lang="fa-IR" sz="2400" dirty="0" smtClean="0">
                <a:cs typeface="B Zar" panose="00000400000000000000" pitchFamily="2" charset="-78"/>
              </a:rPr>
              <a:t>سال 1400تقدیر شد.</a:t>
            </a:r>
            <a:endParaRPr lang="ar-SA" sz="2400" dirty="0">
              <a:cs typeface="B Zar" panose="00000400000000000000" pitchFamily="2" charset="-78"/>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628" y="2757711"/>
            <a:ext cx="4955232" cy="3716424"/>
          </a:xfrm>
          <a:prstGeom prst="rect">
            <a:avLst/>
          </a:prstGeom>
        </p:spPr>
      </p:pic>
      <p:sp>
        <p:nvSpPr>
          <p:cNvPr id="10" name="Slide Number Placeholder 2"/>
          <p:cNvSpPr>
            <a:spLocks noGrp="1"/>
          </p:cNvSpPr>
          <p:nvPr>
            <p:ph type="sldNum" sz="quarter" idx="12"/>
          </p:nvPr>
        </p:nvSpPr>
        <p:spPr>
          <a:xfrm>
            <a:off x="3203848" y="6518104"/>
            <a:ext cx="2133600" cy="304800"/>
          </a:xfrm>
        </p:spPr>
        <p:txBody>
          <a:bodyPr/>
          <a:lstStyle/>
          <a:p>
            <a:pPr algn="ctr"/>
            <a:r>
              <a:rPr lang="fa-IR" dirty="0" smtClean="0">
                <a:cs typeface="B Titr" panose="00000700000000000000" pitchFamily="2" charset="-78"/>
              </a:rPr>
              <a:t>11</a:t>
            </a:r>
            <a:endParaRPr lang="en-US" dirty="0">
              <a:cs typeface="B Titr" panose="00000700000000000000" pitchFamily="2" charset="-78"/>
            </a:endParaRPr>
          </a:p>
        </p:txBody>
      </p:sp>
    </p:spTree>
    <p:extLst>
      <p:ext uri="{BB962C8B-B14F-4D97-AF65-F5344CB8AC3E}">
        <p14:creationId xmlns:p14="http://schemas.microsoft.com/office/powerpoint/2010/main" val="4163018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04825"/>
            <a:ext cx="5226496" cy="563563"/>
          </a:xfrm>
        </p:spPr>
        <p:txBody>
          <a:bodyPr/>
          <a:lstStyle/>
          <a:p>
            <a:pPr algn="ctr"/>
            <a:r>
              <a:rPr lang="ar-SA" sz="2400" dirty="0">
                <a:effectLst>
                  <a:outerShdw blurRad="38100" dist="38100" dir="2700000" algn="tl">
                    <a:srgbClr val="000000">
                      <a:alpha val="43137"/>
                    </a:srgbClr>
                  </a:outerShdw>
                </a:effectLst>
                <a:cs typeface="B Titr" panose="00000700000000000000" pitchFamily="2" charset="-78"/>
              </a:rPr>
              <a:t>جدول اعضاء هيات علمي دانشكده شيمي</a:t>
            </a:r>
            <a:endParaRPr lang="en-US" sz="2400" dirty="0">
              <a:effectLst>
                <a:outerShdw blurRad="38100" dist="38100" dir="2700000" algn="tl">
                  <a:srgbClr val="000000">
                    <a:alpha val="43137"/>
                  </a:srgbClr>
                </a:outerShdw>
              </a:effectLst>
              <a:cs typeface="B Titr" panose="00000700000000000000" pitchFamily="2" charset="-78"/>
            </a:endParaRPr>
          </a:p>
        </p:txBody>
      </p:sp>
      <p:sp>
        <p:nvSpPr>
          <p:cNvPr id="5"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آذرماه 1400</a:t>
            </a:r>
            <a:endParaRPr lang="en-US" sz="1600" b="1" dirty="0">
              <a:latin typeface="Homa" panose="01000500000000000000" pitchFamily="2" charset="-78"/>
              <a:ea typeface="+mj-ea"/>
              <a:cs typeface="Homa" panose="01000500000000000000" pitchFamily="2" charset="-78"/>
            </a:endParaRPr>
          </a:p>
        </p:txBody>
      </p:sp>
      <p:sp>
        <p:nvSpPr>
          <p:cNvPr id="6" name="Rectangle 5"/>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val="2394384312"/>
              </p:ext>
            </p:extLst>
          </p:nvPr>
        </p:nvGraphicFramePr>
        <p:xfrm>
          <a:off x="1043608" y="1289259"/>
          <a:ext cx="6498146" cy="5308093"/>
        </p:xfrm>
        <a:graphic>
          <a:graphicData uri="http://schemas.openxmlformats.org/drawingml/2006/table">
            <a:tbl>
              <a:tblPr>
                <a:tableStyleId>{5C22544A-7EE6-4342-B048-85BDC9FD1C3A}</a:tableStyleId>
              </a:tblPr>
              <a:tblGrid>
                <a:gridCol w="1020493">
                  <a:extLst>
                    <a:ext uri="{9D8B030D-6E8A-4147-A177-3AD203B41FA5}">
                      <a16:colId xmlns:a16="http://schemas.microsoft.com/office/drawing/2014/main" xmlns="" val="2623673861"/>
                    </a:ext>
                  </a:extLst>
                </a:gridCol>
                <a:gridCol w="945724">
                  <a:extLst>
                    <a:ext uri="{9D8B030D-6E8A-4147-A177-3AD203B41FA5}">
                      <a16:colId xmlns:a16="http://schemas.microsoft.com/office/drawing/2014/main" xmlns="" val="3473228545"/>
                    </a:ext>
                  </a:extLst>
                </a:gridCol>
                <a:gridCol w="1643565">
                  <a:extLst>
                    <a:ext uri="{9D8B030D-6E8A-4147-A177-3AD203B41FA5}">
                      <a16:colId xmlns:a16="http://schemas.microsoft.com/office/drawing/2014/main" xmlns="" val="4270409924"/>
                    </a:ext>
                  </a:extLst>
                </a:gridCol>
                <a:gridCol w="2340734">
                  <a:extLst>
                    <a:ext uri="{9D8B030D-6E8A-4147-A177-3AD203B41FA5}">
                      <a16:colId xmlns:a16="http://schemas.microsoft.com/office/drawing/2014/main" xmlns="" val="4032573182"/>
                    </a:ext>
                  </a:extLst>
                </a:gridCol>
                <a:gridCol w="547630">
                  <a:extLst>
                    <a:ext uri="{9D8B030D-6E8A-4147-A177-3AD203B41FA5}">
                      <a16:colId xmlns:a16="http://schemas.microsoft.com/office/drawing/2014/main" xmlns="" val="2565844482"/>
                    </a:ext>
                  </a:extLst>
                </a:gridCol>
              </a:tblGrid>
              <a:tr h="217801">
                <a:tc>
                  <a:txBody>
                    <a:bodyPr/>
                    <a:lstStyle/>
                    <a:p>
                      <a:pPr algn="ctr" rtl="1">
                        <a:spcAft>
                          <a:spcPts val="0"/>
                        </a:spcAft>
                      </a:pPr>
                      <a:r>
                        <a:rPr lang="fa-IR" sz="1200">
                          <a:solidFill>
                            <a:srgbClr val="002060"/>
                          </a:solidFill>
                          <a:effectLst/>
                          <a:cs typeface="B Zar" panose="00000400000000000000" pitchFamily="2" charset="-78"/>
                        </a:rPr>
                        <a:t>گروه</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مرتبه دانشگاهي</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سال و محل اخذ مدرك دکتری</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نام و نام خانوادگي</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رديف</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2485136159"/>
                  </a:ext>
                </a:extLst>
              </a:tr>
              <a:tr h="292328">
                <a:tc>
                  <a:txBody>
                    <a:bodyPr/>
                    <a:lstStyle/>
                    <a:p>
                      <a:pPr algn="ctr" rtl="1">
                        <a:spcAft>
                          <a:spcPts val="0"/>
                        </a:spcAft>
                      </a:pPr>
                      <a:r>
                        <a:rPr lang="fa-IR" sz="1200">
                          <a:solidFill>
                            <a:srgbClr val="002060"/>
                          </a:solidFill>
                          <a:effectLst/>
                          <a:cs typeface="B Zar" panose="00000400000000000000" pitchFamily="2" charset="-78"/>
                        </a:rPr>
                        <a:t>شيمي آلي</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دانشیار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1386 ايران- الزهرا</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شهرزاد جوانشير </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1</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1599278814"/>
                  </a:ext>
                </a:extLst>
              </a:tr>
              <a:tr h="292328">
                <a:tc>
                  <a:txBody>
                    <a:bodyPr/>
                    <a:lstStyle/>
                    <a:p>
                      <a:pPr algn="ctr" rtl="1">
                        <a:spcAft>
                          <a:spcPts val="0"/>
                        </a:spcAft>
                      </a:pPr>
                      <a:r>
                        <a:rPr lang="fa-IR" sz="1200">
                          <a:solidFill>
                            <a:srgbClr val="002060"/>
                          </a:solidFill>
                          <a:effectLst/>
                          <a:cs typeface="B Zar" panose="00000400000000000000" pitchFamily="2" charset="-78"/>
                        </a:rPr>
                        <a:t>شيمی آلی</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استاد</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1378 ايران- صنعتي شريف</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محمد رضا نعيمی جمال</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2</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702294679"/>
                  </a:ext>
                </a:extLst>
              </a:tr>
              <a:tr h="292328">
                <a:tc>
                  <a:txBody>
                    <a:bodyPr/>
                    <a:lstStyle/>
                    <a:p>
                      <a:pPr algn="ctr" rtl="1">
                        <a:spcAft>
                          <a:spcPts val="0"/>
                        </a:spcAft>
                      </a:pPr>
                      <a:r>
                        <a:rPr lang="fa-IR" sz="1200">
                          <a:solidFill>
                            <a:srgbClr val="002060"/>
                          </a:solidFill>
                          <a:effectLst/>
                          <a:cs typeface="B Zar" panose="00000400000000000000" pitchFamily="2" charset="-78"/>
                        </a:rPr>
                        <a:t>شيمی آلی</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استاد</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1381 ايران- صنعتي شريف</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محمد قربان دکامين </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3</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1758139172"/>
                  </a:ext>
                </a:extLst>
              </a:tr>
              <a:tr h="292328">
                <a:tc>
                  <a:txBody>
                    <a:bodyPr/>
                    <a:lstStyle/>
                    <a:p>
                      <a:pPr algn="ctr" rtl="1">
                        <a:spcAft>
                          <a:spcPts val="0"/>
                        </a:spcAft>
                      </a:pPr>
                      <a:r>
                        <a:rPr lang="fa-IR" sz="1200">
                          <a:solidFill>
                            <a:srgbClr val="002060"/>
                          </a:solidFill>
                          <a:effectLst/>
                          <a:cs typeface="B Zar" panose="00000400000000000000" pitchFamily="2" charset="-78"/>
                        </a:rPr>
                        <a:t>شيمی آلی</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دانشيار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1388 ایران – صنعتی شریف</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حسین غفوری نظري (مدیرگروه)</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4</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1652148050"/>
                  </a:ext>
                </a:extLst>
              </a:tr>
              <a:tr h="292328">
                <a:tc>
                  <a:txBody>
                    <a:bodyPr/>
                    <a:lstStyle/>
                    <a:p>
                      <a:pPr algn="ctr" rtl="1">
                        <a:spcAft>
                          <a:spcPts val="0"/>
                        </a:spcAft>
                      </a:pPr>
                      <a:r>
                        <a:rPr lang="fa-IR" sz="1200">
                          <a:solidFill>
                            <a:srgbClr val="002060"/>
                          </a:solidFill>
                          <a:effectLst/>
                          <a:cs typeface="B Zar" panose="00000400000000000000" pitchFamily="2" charset="-78"/>
                        </a:rPr>
                        <a:t>شيمي آلي</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استاد</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 1388 ایران – شهید بهشتی</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علی ملکی</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5</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1072799791"/>
                  </a:ext>
                </a:extLst>
              </a:tr>
              <a:tr h="217801">
                <a:tc>
                  <a:txBody>
                    <a:bodyPr/>
                    <a:lstStyle/>
                    <a:p>
                      <a:pPr algn="ctr" rtl="1">
                        <a:spcAft>
                          <a:spcPts val="0"/>
                        </a:spcAft>
                      </a:pPr>
                      <a:r>
                        <a:rPr lang="fa-IR" sz="1200">
                          <a:solidFill>
                            <a:srgbClr val="002060"/>
                          </a:solidFill>
                          <a:effectLst/>
                          <a:cs typeface="B Zar" panose="00000400000000000000" pitchFamily="2" charset="-78"/>
                        </a:rPr>
                        <a:t>شيمي آلي</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اسناد</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1389 ایران – تربیت مدرس</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صادق رستم نیا</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6</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1494252807"/>
                  </a:ext>
                </a:extLst>
              </a:tr>
              <a:tr h="292328">
                <a:tc>
                  <a:txBody>
                    <a:bodyPr/>
                    <a:lstStyle/>
                    <a:p>
                      <a:pPr algn="ctr" rtl="1">
                        <a:spcAft>
                          <a:spcPts val="0"/>
                        </a:spcAft>
                      </a:pPr>
                      <a:r>
                        <a:rPr lang="fa-IR" sz="1200">
                          <a:solidFill>
                            <a:srgbClr val="002060"/>
                          </a:solidFill>
                          <a:effectLst/>
                          <a:cs typeface="B Zar" panose="00000400000000000000" pitchFamily="2" charset="-78"/>
                        </a:rPr>
                        <a:t>شيمي تجزيه</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استاد</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1385 ايران- تربيت معلم</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منصور انبياء (مدیرگروه)</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7</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2000011459"/>
                  </a:ext>
                </a:extLst>
              </a:tr>
              <a:tr h="292328">
                <a:tc>
                  <a:txBody>
                    <a:bodyPr/>
                    <a:lstStyle/>
                    <a:p>
                      <a:pPr algn="ctr" rtl="1">
                        <a:spcAft>
                          <a:spcPts val="0"/>
                        </a:spcAft>
                      </a:pPr>
                      <a:r>
                        <a:rPr lang="fa-IR" sz="1200">
                          <a:solidFill>
                            <a:srgbClr val="002060"/>
                          </a:solidFill>
                          <a:effectLst/>
                          <a:cs typeface="B Zar" panose="00000400000000000000" pitchFamily="2" charset="-78"/>
                        </a:rPr>
                        <a:t>شيمي تجزيه</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دانشیار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1388 ایران – شهید باهنر کرمان</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افسانه ملاحسینی </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8</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102775896"/>
                  </a:ext>
                </a:extLst>
              </a:tr>
              <a:tr h="292328">
                <a:tc>
                  <a:txBody>
                    <a:bodyPr/>
                    <a:lstStyle/>
                    <a:p>
                      <a:pPr algn="ctr" rtl="1">
                        <a:spcAft>
                          <a:spcPts val="0"/>
                        </a:spcAft>
                      </a:pPr>
                      <a:r>
                        <a:rPr lang="fa-IR" sz="1200">
                          <a:solidFill>
                            <a:srgbClr val="002060"/>
                          </a:solidFill>
                          <a:effectLst/>
                          <a:cs typeface="B Zar" panose="00000400000000000000" pitchFamily="2" charset="-78"/>
                        </a:rPr>
                        <a:t>شيمي تجزيه</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دانشیار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1389 ایران – تهران</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روح اله زارع دورابی</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9</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992434722"/>
                  </a:ext>
                </a:extLst>
              </a:tr>
              <a:tr h="292328">
                <a:tc>
                  <a:txBody>
                    <a:bodyPr/>
                    <a:lstStyle/>
                    <a:p>
                      <a:pPr algn="ctr" rtl="1">
                        <a:spcAft>
                          <a:spcPts val="0"/>
                        </a:spcAft>
                      </a:pPr>
                      <a:r>
                        <a:rPr lang="fa-IR" sz="1200">
                          <a:solidFill>
                            <a:srgbClr val="002060"/>
                          </a:solidFill>
                          <a:effectLst/>
                          <a:cs typeface="B Zar" panose="00000400000000000000" pitchFamily="2" charset="-78"/>
                        </a:rPr>
                        <a:t>شيمي تجزيه</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دانشيار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1389 ایران – شیراز</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علی غفاری نژاد</a:t>
                      </a:r>
                      <a:r>
                        <a:rPr lang="en-US" sz="1200" dirty="0">
                          <a:solidFill>
                            <a:srgbClr val="002060"/>
                          </a:solidFill>
                          <a:effectLst/>
                          <a:cs typeface="B Zar" panose="00000400000000000000" pitchFamily="2" charset="-78"/>
                        </a:rPr>
                        <a:t> </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10</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1554949862"/>
                  </a:ext>
                </a:extLst>
              </a:tr>
              <a:tr h="292328">
                <a:tc>
                  <a:txBody>
                    <a:bodyPr/>
                    <a:lstStyle/>
                    <a:p>
                      <a:pPr algn="ctr" rtl="1">
                        <a:spcAft>
                          <a:spcPts val="0"/>
                        </a:spcAft>
                      </a:pPr>
                      <a:r>
                        <a:rPr lang="fa-IR" sz="1200">
                          <a:solidFill>
                            <a:srgbClr val="002060"/>
                          </a:solidFill>
                          <a:effectLst/>
                          <a:cs typeface="B Zar" panose="00000400000000000000" pitchFamily="2" charset="-78"/>
                        </a:rPr>
                        <a:t>شيمي فيزيك</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دانشيار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1383 ايران – تربيت مدرس</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بهشته سهرابي نظری</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11</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4269569383"/>
                  </a:ext>
                </a:extLst>
              </a:tr>
              <a:tr h="256350">
                <a:tc>
                  <a:txBody>
                    <a:bodyPr/>
                    <a:lstStyle/>
                    <a:p>
                      <a:pPr algn="ctr" rtl="1">
                        <a:spcAft>
                          <a:spcPts val="0"/>
                        </a:spcAft>
                      </a:pPr>
                      <a:r>
                        <a:rPr lang="fa-IR" sz="1200">
                          <a:solidFill>
                            <a:srgbClr val="002060"/>
                          </a:solidFill>
                          <a:effectLst/>
                          <a:cs typeface="B Zar" panose="00000400000000000000" pitchFamily="2" charset="-78"/>
                        </a:rPr>
                        <a:t>شيمي فيزيك</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استاد</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1379 ايران- تربيت مدرس</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سيد مجيد هاشميان زاده نظري (مدیرگروه)</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12</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1251819762"/>
                  </a:ext>
                </a:extLst>
              </a:tr>
              <a:tr h="242366">
                <a:tc>
                  <a:txBody>
                    <a:bodyPr/>
                    <a:lstStyle/>
                    <a:p>
                      <a:pPr algn="ctr" rtl="1">
                        <a:spcAft>
                          <a:spcPts val="0"/>
                        </a:spcAft>
                      </a:pPr>
                      <a:r>
                        <a:rPr lang="fa-IR" sz="1200">
                          <a:solidFill>
                            <a:srgbClr val="002060"/>
                          </a:solidFill>
                          <a:effectLst/>
                          <a:cs typeface="B Zar" panose="00000400000000000000" pitchFamily="2" charset="-78"/>
                        </a:rPr>
                        <a:t>شيمي فيزيك</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استاديار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1386 ايران- تربيت مدرس</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سید مرتضی موسوی خوشدل</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13</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2831265426"/>
                  </a:ext>
                </a:extLst>
              </a:tr>
              <a:tr h="226796">
                <a:tc>
                  <a:txBody>
                    <a:bodyPr/>
                    <a:lstStyle/>
                    <a:p>
                      <a:pPr algn="ctr" rtl="1">
                        <a:spcAft>
                          <a:spcPts val="0"/>
                        </a:spcAft>
                      </a:pPr>
                      <a:r>
                        <a:rPr lang="fa-IR" sz="1200">
                          <a:solidFill>
                            <a:srgbClr val="002060"/>
                          </a:solidFill>
                          <a:effectLst/>
                          <a:cs typeface="B Zar" panose="00000400000000000000" pitchFamily="2" charset="-78"/>
                        </a:rPr>
                        <a:t>شيمي فيزيك</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استاديار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smtClean="0">
                          <a:solidFill>
                            <a:srgbClr val="002060"/>
                          </a:solidFill>
                          <a:effectLst/>
                          <a:cs typeface="B Zar" panose="00000400000000000000" pitchFamily="2" charset="-78"/>
                        </a:rPr>
                        <a:t>1392 </a:t>
                      </a:r>
                      <a:r>
                        <a:rPr lang="fa-IR" sz="1200" dirty="0">
                          <a:solidFill>
                            <a:srgbClr val="002060"/>
                          </a:solidFill>
                          <a:effectLst/>
                          <a:cs typeface="B Zar" panose="00000400000000000000" pitchFamily="2" charset="-78"/>
                        </a:rPr>
                        <a:t>ايران- تربيت مدرس</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محمد امیر سعادتی نسب</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14</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3575328161"/>
                  </a:ext>
                </a:extLst>
              </a:tr>
              <a:tr h="166402">
                <a:tc>
                  <a:txBody>
                    <a:bodyPr/>
                    <a:lstStyle/>
                    <a:p>
                      <a:pPr algn="ctr" rtl="1">
                        <a:spcAft>
                          <a:spcPts val="0"/>
                        </a:spcAft>
                      </a:pPr>
                      <a:r>
                        <a:rPr lang="fa-IR" sz="1200">
                          <a:solidFill>
                            <a:srgbClr val="002060"/>
                          </a:solidFill>
                          <a:effectLst/>
                          <a:cs typeface="B Zar" panose="00000400000000000000" pitchFamily="2" charset="-78"/>
                        </a:rPr>
                        <a:t>شيمي معدنی</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استاد</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1371 آمريكا- هاوارد</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رحمت اله رحيمي</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15</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447365677"/>
                  </a:ext>
                </a:extLst>
              </a:tr>
              <a:tr h="170900">
                <a:tc>
                  <a:txBody>
                    <a:bodyPr/>
                    <a:lstStyle/>
                    <a:p>
                      <a:pPr algn="ctr" rtl="1">
                        <a:spcAft>
                          <a:spcPts val="0"/>
                        </a:spcAft>
                      </a:pPr>
                      <a:r>
                        <a:rPr lang="fa-IR" sz="1200">
                          <a:solidFill>
                            <a:srgbClr val="002060"/>
                          </a:solidFill>
                          <a:effectLst/>
                          <a:cs typeface="B Zar" panose="00000400000000000000" pitchFamily="2" charset="-78"/>
                        </a:rPr>
                        <a:t>شيمي معدني</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استاد</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1380 ايران- تربيت مدرس</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آزاده تجردي</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16</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823623945"/>
                  </a:ext>
                </a:extLst>
              </a:tr>
              <a:tr h="255065">
                <a:tc>
                  <a:txBody>
                    <a:bodyPr/>
                    <a:lstStyle/>
                    <a:p>
                      <a:pPr algn="ctr" rtl="1">
                        <a:spcAft>
                          <a:spcPts val="0"/>
                        </a:spcAft>
                      </a:pPr>
                      <a:r>
                        <a:rPr lang="fa-IR" sz="1200">
                          <a:solidFill>
                            <a:srgbClr val="002060"/>
                          </a:solidFill>
                          <a:effectLst/>
                          <a:cs typeface="B Zar" panose="00000400000000000000" pitchFamily="2" charset="-78"/>
                        </a:rPr>
                        <a:t>شيمي معدني</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دانشیار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1387 ايران- تربيت معلم</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فرانك منطقي(مدیرگروه)</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17</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756848222"/>
                  </a:ext>
                </a:extLst>
              </a:tr>
              <a:tr h="177324">
                <a:tc>
                  <a:txBody>
                    <a:bodyPr/>
                    <a:lstStyle/>
                    <a:p>
                      <a:pPr algn="ctr" rtl="1">
                        <a:spcAft>
                          <a:spcPts val="0"/>
                        </a:spcAft>
                      </a:pPr>
                      <a:r>
                        <a:rPr lang="fa-IR" sz="1200">
                          <a:solidFill>
                            <a:srgbClr val="002060"/>
                          </a:solidFill>
                          <a:effectLst/>
                          <a:cs typeface="B Zar" panose="00000400000000000000" pitchFamily="2" charset="-78"/>
                        </a:rPr>
                        <a:t>شيمي معدني</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دانشیار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1394 ایران – تربیت مدرس</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وحید صفری فرد</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18</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1956466860"/>
                  </a:ext>
                </a:extLst>
              </a:tr>
              <a:tr h="217158">
                <a:tc>
                  <a:txBody>
                    <a:bodyPr/>
                    <a:lstStyle/>
                    <a:p>
                      <a:pPr algn="ctr" rtl="1">
                        <a:spcAft>
                          <a:spcPts val="0"/>
                        </a:spcAft>
                      </a:pPr>
                      <a:r>
                        <a:rPr lang="fa-IR" sz="1200">
                          <a:solidFill>
                            <a:srgbClr val="002060"/>
                          </a:solidFill>
                          <a:effectLst/>
                          <a:cs typeface="B Zar" panose="00000400000000000000" pitchFamily="2" charset="-78"/>
                        </a:rPr>
                        <a:t>شيمي معدني</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استاديار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1392 ایران – علم و صنعت ایران</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محبوبه ربانی (مدیرگروه)</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19</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1916618669"/>
                  </a:ext>
                </a:extLst>
              </a:tr>
              <a:tr h="183107">
                <a:tc>
                  <a:txBody>
                    <a:bodyPr/>
                    <a:lstStyle/>
                    <a:p>
                      <a:pPr algn="ctr" rtl="1">
                        <a:spcAft>
                          <a:spcPts val="0"/>
                        </a:spcAft>
                      </a:pPr>
                      <a:r>
                        <a:rPr lang="fa-IR" sz="1200">
                          <a:solidFill>
                            <a:srgbClr val="002060"/>
                          </a:solidFill>
                          <a:effectLst/>
                          <a:cs typeface="B Zar" panose="00000400000000000000" pitchFamily="2" charset="-78"/>
                        </a:rPr>
                        <a:t>شیمی معدنی</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استاديار</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1396 ایران - علم و صنعت ایران</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a:solidFill>
                            <a:srgbClr val="002060"/>
                          </a:solidFill>
                          <a:effectLst/>
                          <a:cs typeface="B Zar" panose="00000400000000000000" pitchFamily="2" charset="-78"/>
                        </a:rPr>
                        <a:t>دکتر علیرضا اکبرزاده</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tc>
                  <a:txBody>
                    <a:bodyPr/>
                    <a:lstStyle/>
                    <a:p>
                      <a:pPr algn="ctr" rtl="1">
                        <a:spcAft>
                          <a:spcPts val="0"/>
                        </a:spcAft>
                      </a:pPr>
                      <a:r>
                        <a:rPr lang="fa-IR" sz="1200" dirty="0">
                          <a:solidFill>
                            <a:srgbClr val="002060"/>
                          </a:solidFill>
                          <a:effectLst/>
                          <a:cs typeface="B Zar" panose="00000400000000000000" pitchFamily="2" charset="-78"/>
                        </a:rPr>
                        <a:t>20</a:t>
                      </a:r>
                      <a:endParaRPr lang="en-US" sz="1200" dirty="0">
                        <a:solidFill>
                          <a:srgbClr val="002060"/>
                        </a:solidFill>
                        <a:effectLst/>
                        <a:latin typeface="Times New Roman" panose="02020603050405020304" pitchFamily="18" charset="0"/>
                        <a:ea typeface="Times New Roman" panose="02020603050405020304" pitchFamily="18" charset="0"/>
                        <a:cs typeface="B Zar" panose="00000400000000000000" pitchFamily="2" charset="-78"/>
                      </a:endParaRPr>
                    </a:p>
                  </a:txBody>
                  <a:tcPr marL="29308" marR="29308" marT="4989" marB="0" anchor="ctr"/>
                </a:tc>
                <a:extLst>
                  <a:ext uri="{0D108BD9-81ED-4DB2-BD59-A6C34878D82A}">
                    <a16:rowId xmlns:a16="http://schemas.microsoft.com/office/drawing/2014/main" xmlns="" val="897187450"/>
                  </a:ext>
                </a:extLst>
              </a:tr>
            </a:tbl>
          </a:graphicData>
        </a:graphic>
      </p:graphicFrame>
      <p:sp>
        <p:nvSpPr>
          <p:cNvPr id="9" name="Slide Number Placeholder 2"/>
          <p:cNvSpPr>
            <a:spLocks noGrp="1"/>
          </p:cNvSpPr>
          <p:nvPr>
            <p:ph type="sldNum" sz="quarter" idx="12"/>
          </p:nvPr>
        </p:nvSpPr>
        <p:spPr>
          <a:xfrm>
            <a:off x="35496" y="6525344"/>
            <a:ext cx="1197496" cy="304800"/>
          </a:xfrm>
        </p:spPr>
        <p:txBody>
          <a:bodyPr/>
          <a:lstStyle/>
          <a:p>
            <a:pPr algn="ctr"/>
            <a:r>
              <a:rPr lang="fa-IR" dirty="0" smtClean="0">
                <a:cs typeface="B Titr" panose="00000700000000000000" pitchFamily="2" charset="-78"/>
              </a:rPr>
              <a:t>12</a:t>
            </a:r>
            <a:endParaRPr lang="en-US" dirty="0">
              <a:cs typeface="B Titr" panose="00000700000000000000"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ar-SA" sz="4000" dirty="0">
                <a:effectLst>
                  <a:outerShdw blurRad="38100" dist="38100" dir="2700000" algn="tl">
                    <a:srgbClr val="000000">
                      <a:alpha val="43137"/>
                    </a:srgbClr>
                  </a:outerShdw>
                </a:effectLst>
                <a:cs typeface="B Titr" panose="00000700000000000000" pitchFamily="2" charset="-78"/>
              </a:rPr>
              <a:t>اعضای </a:t>
            </a:r>
            <a:r>
              <a:rPr lang="ar-SA" sz="4000" dirty="0" smtClean="0">
                <a:effectLst>
                  <a:outerShdw blurRad="38100" dist="38100" dir="2700000" algn="tl">
                    <a:srgbClr val="000000">
                      <a:alpha val="43137"/>
                    </a:srgbClr>
                  </a:outerShdw>
                </a:effectLst>
                <a:cs typeface="B Titr" panose="00000700000000000000" pitchFamily="2" charset="-78"/>
              </a:rPr>
              <a:t>هیأت </a:t>
            </a:r>
            <a:r>
              <a:rPr lang="ar-SA" sz="4000" dirty="0">
                <a:effectLst>
                  <a:outerShdw blurRad="38100" dist="38100" dir="2700000" algn="tl">
                    <a:srgbClr val="000000">
                      <a:alpha val="43137"/>
                    </a:srgbClr>
                  </a:outerShdw>
                </a:effectLst>
                <a:cs typeface="B Titr" panose="00000700000000000000" pitchFamily="2" charset="-78"/>
              </a:rPr>
              <a:t>علمی</a:t>
            </a:r>
            <a:endParaRPr lang="en-US" sz="4000" dirty="0">
              <a:effectLst>
                <a:outerShdw blurRad="38100" dist="38100" dir="2700000" algn="tl">
                  <a:srgbClr val="000000">
                    <a:alpha val="43137"/>
                  </a:srgbClr>
                </a:outerShdw>
              </a:effectLst>
              <a:cs typeface="B Titr" panose="00000700000000000000" pitchFamily="2" charset="-78"/>
            </a:endParaRPr>
          </a:p>
        </p:txBody>
      </p:sp>
      <p:sp>
        <p:nvSpPr>
          <p:cNvPr id="8"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pic>
        <p:nvPicPr>
          <p:cNvPr id="10"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442" t="26337" r="27844" b="18054"/>
          <a:stretch>
            <a:fillRect/>
          </a:stretch>
        </p:blipFill>
        <p:spPr bwMode="auto">
          <a:xfrm>
            <a:off x="1214607" y="2066030"/>
            <a:ext cx="6304971" cy="38136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1115616" y="1988840"/>
            <a:ext cx="6502954" cy="3968046"/>
          </a:xfrm>
          <a:prstGeom prst="rect">
            <a:avLst/>
          </a:prstGeom>
          <a:noFill/>
          <a:ln w="76200">
            <a:solidFill>
              <a:srgbClr val="47ABE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p:cNvSpPr>
            <a:spLocks noGrp="1"/>
          </p:cNvSpPr>
          <p:nvPr>
            <p:ph type="sldNum" sz="quarter" idx="12"/>
          </p:nvPr>
        </p:nvSpPr>
        <p:spPr>
          <a:xfrm>
            <a:off x="3419872" y="6553200"/>
            <a:ext cx="2346960" cy="244475"/>
          </a:xfrm>
        </p:spPr>
        <p:txBody>
          <a:bodyPr/>
          <a:lstStyle/>
          <a:p>
            <a:pPr algn="ctr"/>
            <a:r>
              <a:rPr lang="fa-IR" dirty="0" smtClean="0">
                <a:cs typeface="B Titr" panose="00000700000000000000" pitchFamily="2" charset="-78"/>
              </a:rPr>
              <a:t>13</a:t>
            </a:r>
            <a:endParaRPr lang="en-US" dirty="0">
              <a:cs typeface="B Titr" panose="00000700000000000000" pitchFamily="2" charset="-78"/>
            </a:endParaRPr>
          </a:p>
        </p:txBody>
      </p:sp>
    </p:spTree>
    <p:extLst>
      <p:ext uri="{BB962C8B-B14F-4D97-AF65-F5344CB8AC3E}">
        <p14:creationId xmlns:p14="http://schemas.microsoft.com/office/powerpoint/2010/main" val="1442992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2" name="Rectangle 1"/>
          <p:cNvSpPr/>
          <p:nvPr/>
        </p:nvSpPr>
        <p:spPr>
          <a:xfrm>
            <a:off x="641176" y="474542"/>
            <a:ext cx="4381328" cy="461665"/>
          </a:xfrm>
          <a:prstGeom prst="rect">
            <a:avLst/>
          </a:prstGeom>
        </p:spPr>
        <p:txBody>
          <a:bodyPr wrap="none">
            <a:spAutoFit/>
          </a:bodyPr>
          <a:lstStyle/>
          <a:p>
            <a:pPr algn="r"/>
            <a:r>
              <a:rPr lang="ar-SA" sz="2400" b="1" dirty="0">
                <a:solidFill>
                  <a:schemeClr val="bg1"/>
                </a:solidFill>
                <a:effectLst>
                  <a:outerShdw blurRad="38100" dist="38100" dir="2700000" algn="tl">
                    <a:srgbClr val="000000">
                      <a:alpha val="43137"/>
                    </a:srgbClr>
                  </a:outerShdw>
                </a:effectLst>
                <a:latin typeface="+mj-lt"/>
                <a:ea typeface="+mj-ea"/>
                <a:cs typeface="B Titr" panose="00000700000000000000" pitchFamily="2" charset="-78"/>
              </a:rPr>
              <a:t>گرایش های تحصیلی و سال راه اندازی </a:t>
            </a:r>
            <a:endParaRPr lang="en-US" sz="2400" b="1" dirty="0">
              <a:solidFill>
                <a:schemeClr val="bg1"/>
              </a:solidFill>
              <a:effectLst>
                <a:outerShdw blurRad="38100" dist="38100" dir="2700000" algn="tl">
                  <a:srgbClr val="000000">
                    <a:alpha val="43137"/>
                  </a:srgbClr>
                </a:outerShdw>
              </a:effectLst>
              <a:latin typeface="+mj-lt"/>
              <a:ea typeface="+mj-ea"/>
              <a:cs typeface="B Titr" panose="00000700000000000000" pitchFamily="2" charset="-78"/>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2838586612"/>
              </p:ext>
            </p:extLst>
          </p:nvPr>
        </p:nvGraphicFramePr>
        <p:xfrm>
          <a:off x="1043608" y="1412776"/>
          <a:ext cx="6985697" cy="5065054"/>
        </p:xfrm>
        <a:graphic>
          <a:graphicData uri="http://schemas.openxmlformats.org/drawingml/2006/table">
            <a:tbl>
              <a:tblPr rtl="1" firstRow="1" firstCol="1" bandRow="1">
                <a:tableStyleId>{93296810-A885-4BE3-A3E7-6D5BEEA58F35}</a:tableStyleId>
              </a:tblPr>
              <a:tblGrid>
                <a:gridCol w="1237152">
                  <a:extLst>
                    <a:ext uri="{9D8B030D-6E8A-4147-A177-3AD203B41FA5}">
                      <a16:colId xmlns:a16="http://schemas.microsoft.com/office/drawing/2014/main" xmlns="" val="1261967275"/>
                    </a:ext>
                  </a:extLst>
                </a:gridCol>
                <a:gridCol w="1674993">
                  <a:extLst>
                    <a:ext uri="{9D8B030D-6E8A-4147-A177-3AD203B41FA5}">
                      <a16:colId xmlns:a16="http://schemas.microsoft.com/office/drawing/2014/main" xmlns="" val="309617322"/>
                    </a:ext>
                  </a:extLst>
                </a:gridCol>
                <a:gridCol w="2047256">
                  <a:extLst>
                    <a:ext uri="{9D8B030D-6E8A-4147-A177-3AD203B41FA5}">
                      <a16:colId xmlns:a16="http://schemas.microsoft.com/office/drawing/2014/main" xmlns="" val="64854205"/>
                    </a:ext>
                  </a:extLst>
                </a:gridCol>
                <a:gridCol w="2026296">
                  <a:extLst>
                    <a:ext uri="{9D8B030D-6E8A-4147-A177-3AD203B41FA5}">
                      <a16:colId xmlns:a16="http://schemas.microsoft.com/office/drawing/2014/main" xmlns="" val="1090446361"/>
                    </a:ext>
                  </a:extLst>
                </a:gridCol>
              </a:tblGrid>
              <a:tr h="453964">
                <a:tc>
                  <a:txBody>
                    <a:bodyPr/>
                    <a:lstStyle/>
                    <a:p>
                      <a:pPr algn="ctr" rtl="1">
                        <a:spcAft>
                          <a:spcPts val="0"/>
                        </a:spcAft>
                      </a:pPr>
                      <a:r>
                        <a:rPr lang="fa-IR" sz="1800" dirty="0">
                          <a:solidFill>
                            <a:srgbClr val="FFFF00"/>
                          </a:solidFill>
                          <a:effectLst/>
                          <a:cs typeface="B Nazanin" panose="00000400000000000000" pitchFamily="2" charset="-78"/>
                        </a:rPr>
                        <a:t>ردیف </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800" dirty="0">
                          <a:solidFill>
                            <a:srgbClr val="FFFF00"/>
                          </a:solidFill>
                          <a:effectLst/>
                          <a:cs typeface="B Nazanin" panose="00000400000000000000" pitchFamily="2" charset="-78"/>
                        </a:rPr>
                        <a:t>نام گرایش</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800" dirty="0">
                          <a:solidFill>
                            <a:srgbClr val="FFFF00"/>
                          </a:solidFill>
                          <a:effectLst/>
                          <a:cs typeface="B Nazanin" panose="00000400000000000000" pitchFamily="2" charset="-78"/>
                        </a:rPr>
                        <a:t>مقطع تحصیلی</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800" dirty="0">
                          <a:solidFill>
                            <a:srgbClr val="FFFF00"/>
                          </a:solidFill>
                          <a:effectLst/>
                          <a:cs typeface="B Nazanin" panose="00000400000000000000" pitchFamily="2" charset="-78"/>
                        </a:rPr>
                        <a:t>سال پذیرش دانشجو</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4262530664"/>
                  </a:ext>
                </a:extLst>
              </a:tr>
              <a:tr h="387160">
                <a:tc>
                  <a:txBody>
                    <a:bodyPr/>
                    <a:lstStyle/>
                    <a:p>
                      <a:pPr algn="ctr" rtl="1">
                        <a:spcAft>
                          <a:spcPts val="0"/>
                        </a:spcAft>
                      </a:pPr>
                      <a:r>
                        <a:rPr lang="ar-SA" sz="1800" dirty="0">
                          <a:solidFill>
                            <a:srgbClr val="FFFF00"/>
                          </a:solidFill>
                          <a:effectLst/>
                          <a:cs typeface="B Nazanin" panose="00000400000000000000" pitchFamily="2" charset="-78"/>
                        </a:rPr>
                        <a:t>1</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معدنی</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کارشناسی ارشد</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1375</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3512797983"/>
                  </a:ext>
                </a:extLst>
              </a:tr>
              <a:tr h="314857">
                <a:tc>
                  <a:txBody>
                    <a:bodyPr/>
                    <a:lstStyle/>
                    <a:p>
                      <a:pPr algn="ctr" rtl="1">
                        <a:spcAft>
                          <a:spcPts val="0"/>
                        </a:spcAft>
                      </a:pPr>
                      <a:r>
                        <a:rPr lang="ar-SA" sz="1800" dirty="0">
                          <a:solidFill>
                            <a:srgbClr val="FFFF00"/>
                          </a:solidFill>
                          <a:effectLst/>
                          <a:cs typeface="B Nazanin" panose="00000400000000000000" pitchFamily="2" charset="-78"/>
                        </a:rPr>
                        <a:t>2</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معدنی </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دکتری</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1388</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2674875899"/>
                  </a:ext>
                </a:extLst>
              </a:tr>
              <a:tr h="387160">
                <a:tc>
                  <a:txBody>
                    <a:bodyPr/>
                    <a:lstStyle/>
                    <a:p>
                      <a:pPr algn="ctr" rtl="1">
                        <a:spcAft>
                          <a:spcPts val="0"/>
                        </a:spcAft>
                      </a:pPr>
                      <a:r>
                        <a:rPr lang="ar-SA" sz="1800" dirty="0">
                          <a:solidFill>
                            <a:srgbClr val="FFFF00"/>
                          </a:solidFill>
                          <a:effectLst/>
                          <a:cs typeface="B Nazanin" panose="00000400000000000000" pitchFamily="2" charset="-78"/>
                        </a:rPr>
                        <a:t>3</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فیزیک</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کارشناسی ارشد</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1375</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4093543977"/>
                  </a:ext>
                </a:extLst>
              </a:tr>
              <a:tr h="324213">
                <a:tc>
                  <a:txBody>
                    <a:bodyPr/>
                    <a:lstStyle/>
                    <a:p>
                      <a:pPr algn="ctr" rtl="1">
                        <a:spcAft>
                          <a:spcPts val="0"/>
                        </a:spcAft>
                      </a:pPr>
                      <a:r>
                        <a:rPr lang="ar-SA" sz="1800" dirty="0">
                          <a:solidFill>
                            <a:srgbClr val="FFFF00"/>
                          </a:solidFill>
                          <a:effectLst/>
                          <a:cs typeface="B Nazanin" panose="00000400000000000000" pitchFamily="2" charset="-78"/>
                        </a:rPr>
                        <a:t>4</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فیزیک </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دکتری</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1388</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3234451547"/>
                  </a:ext>
                </a:extLst>
              </a:tr>
              <a:tr h="387160">
                <a:tc>
                  <a:txBody>
                    <a:bodyPr/>
                    <a:lstStyle/>
                    <a:p>
                      <a:pPr algn="ctr" rtl="1">
                        <a:spcAft>
                          <a:spcPts val="0"/>
                        </a:spcAft>
                      </a:pPr>
                      <a:r>
                        <a:rPr lang="ar-SA" sz="1800" dirty="0">
                          <a:solidFill>
                            <a:srgbClr val="FFFF00"/>
                          </a:solidFill>
                          <a:effectLst/>
                          <a:cs typeface="B Nazanin" panose="00000400000000000000" pitchFamily="2" charset="-78"/>
                        </a:rPr>
                        <a:t>5</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تجزیه</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کارشناسی ارشد</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1380</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2874532526"/>
                  </a:ext>
                </a:extLst>
              </a:tr>
              <a:tr h="338518">
                <a:tc>
                  <a:txBody>
                    <a:bodyPr/>
                    <a:lstStyle/>
                    <a:p>
                      <a:pPr algn="ctr" rtl="1">
                        <a:spcAft>
                          <a:spcPts val="0"/>
                        </a:spcAft>
                      </a:pPr>
                      <a:r>
                        <a:rPr lang="ar-SA" sz="1800" dirty="0">
                          <a:solidFill>
                            <a:srgbClr val="FFFF00"/>
                          </a:solidFill>
                          <a:effectLst/>
                          <a:cs typeface="B Nazanin" panose="00000400000000000000" pitchFamily="2" charset="-78"/>
                        </a:rPr>
                        <a:t>6</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تجزیه </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دکتری</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1391</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3959296123"/>
                  </a:ext>
                </a:extLst>
              </a:tr>
              <a:tr h="387160">
                <a:tc>
                  <a:txBody>
                    <a:bodyPr/>
                    <a:lstStyle/>
                    <a:p>
                      <a:pPr algn="ctr" rtl="1">
                        <a:spcAft>
                          <a:spcPts val="0"/>
                        </a:spcAft>
                      </a:pPr>
                      <a:r>
                        <a:rPr lang="ar-SA" sz="1800" dirty="0">
                          <a:solidFill>
                            <a:srgbClr val="FFFF00"/>
                          </a:solidFill>
                          <a:effectLst/>
                          <a:cs typeface="B Nazanin" panose="00000400000000000000" pitchFamily="2" charset="-78"/>
                        </a:rPr>
                        <a:t>7</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آلی</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کارشناسی ارشد</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1385</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3924743468"/>
                  </a:ext>
                </a:extLst>
              </a:tr>
              <a:tr h="387160">
                <a:tc>
                  <a:txBody>
                    <a:bodyPr/>
                    <a:lstStyle/>
                    <a:p>
                      <a:pPr algn="ctr" rtl="1">
                        <a:spcAft>
                          <a:spcPts val="0"/>
                        </a:spcAft>
                      </a:pPr>
                      <a:r>
                        <a:rPr lang="ar-SA" sz="1800" dirty="0">
                          <a:solidFill>
                            <a:srgbClr val="FFFF00"/>
                          </a:solidFill>
                          <a:effectLst/>
                          <a:cs typeface="B Nazanin" panose="00000400000000000000" pitchFamily="2" charset="-78"/>
                        </a:rPr>
                        <a:t>8</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 آلی</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دکتری</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1391</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1831832597"/>
                  </a:ext>
                </a:extLst>
              </a:tr>
              <a:tr h="387160">
                <a:tc>
                  <a:txBody>
                    <a:bodyPr/>
                    <a:lstStyle/>
                    <a:p>
                      <a:pPr algn="ctr" rtl="1">
                        <a:spcAft>
                          <a:spcPts val="0"/>
                        </a:spcAft>
                      </a:pPr>
                      <a:r>
                        <a:rPr lang="ar-SA" sz="1800" dirty="0">
                          <a:solidFill>
                            <a:srgbClr val="FFFF00"/>
                          </a:solidFill>
                          <a:effectLst/>
                          <a:cs typeface="B Nazanin" panose="00000400000000000000" pitchFamily="2" charset="-78"/>
                        </a:rPr>
                        <a:t>9</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smtClean="0">
                          <a:solidFill>
                            <a:srgbClr val="211E54"/>
                          </a:solidFill>
                          <a:effectLst/>
                          <a:cs typeface="B Nazanin" panose="00000400000000000000" pitchFamily="2" charset="-78"/>
                        </a:rPr>
                        <a:t>نانو شیمی</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کارشناسی ارشد</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1391</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3079869032"/>
                  </a:ext>
                </a:extLst>
              </a:tr>
              <a:tr h="261266">
                <a:tc>
                  <a:txBody>
                    <a:bodyPr/>
                    <a:lstStyle/>
                    <a:p>
                      <a:pPr algn="ctr" rtl="1">
                        <a:spcAft>
                          <a:spcPts val="0"/>
                        </a:spcAft>
                      </a:pPr>
                      <a:r>
                        <a:rPr lang="fa-IR" sz="1800" dirty="0">
                          <a:solidFill>
                            <a:srgbClr val="FFFF00"/>
                          </a:solidFill>
                          <a:effectLst/>
                          <a:cs typeface="B Nazanin" panose="00000400000000000000" pitchFamily="2" charset="-78"/>
                        </a:rPr>
                        <a:t>10 </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 نانو سوپرا مولکولی</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دکتری </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1399</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3415512674"/>
                  </a:ext>
                </a:extLst>
              </a:tr>
              <a:tr h="355686">
                <a:tc>
                  <a:txBody>
                    <a:bodyPr/>
                    <a:lstStyle/>
                    <a:p>
                      <a:pPr algn="ctr" rtl="1">
                        <a:spcAft>
                          <a:spcPts val="0"/>
                        </a:spcAft>
                      </a:pPr>
                      <a:r>
                        <a:rPr lang="ar-SA" sz="1800" dirty="0">
                          <a:solidFill>
                            <a:srgbClr val="FFFF00"/>
                          </a:solidFill>
                          <a:effectLst/>
                          <a:cs typeface="B Nazanin" panose="00000400000000000000" pitchFamily="2" charset="-78"/>
                        </a:rPr>
                        <a:t>11</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 نانو فناوری پلیمر</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دکتری </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1399</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439328650"/>
                  </a:ext>
                </a:extLst>
              </a:tr>
              <a:tr h="222949">
                <a:tc>
                  <a:txBody>
                    <a:bodyPr/>
                    <a:lstStyle/>
                    <a:p>
                      <a:pPr algn="ctr" rtl="1">
                        <a:spcAft>
                          <a:spcPts val="0"/>
                        </a:spcAft>
                      </a:pPr>
                      <a:r>
                        <a:rPr lang="ar-SA" sz="1800" dirty="0">
                          <a:solidFill>
                            <a:srgbClr val="FFFF00"/>
                          </a:solidFill>
                          <a:effectLst/>
                          <a:cs typeface="B Nazanin" panose="00000400000000000000" pitchFamily="2" charset="-78"/>
                        </a:rPr>
                        <a:t>12</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 نانو سوپرا معدنی</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a:solidFill>
                            <a:srgbClr val="211E54"/>
                          </a:solidFill>
                          <a:effectLst/>
                          <a:cs typeface="B Nazanin" panose="00000400000000000000" pitchFamily="2" charset="-78"/>
                        </a:rPr>
                        <a:t>دکتری </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1400</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652412397"/>
                  </a:ext>
                </a:extLst>
              </a:tr>
              <a:tr h="387160">
                <a:tc>
                  <a:txBody>
                    <a:bodyPr/>
                    <a:lstStyle/>
                    <a:p>
                      <a:pPr algn="ctr" rtl="1">
                        <a:spcAft>
                          <a:spcPts val="0"/>
                        </a:spcAft>
                      </a:pPr>
                      <a:r>
                        <a:rPr lang="ar-SA" sz="1800" dirty="0">
                          <a:solidFill>
                            <a:srgbClr val="FFFF00"/>
                          </a:solidFill>
                          <a:effectLst/>
                          <a:cs typeface="B Nazanin" panose="00000400000000000000" pitchFamily="2" charset="-78"/>
                        </a:rPr>
                        <a:t>13</a:t>
                      </a:r>
                      <a:endParaRPr lang="en-US" sz="1800" b="1" i="0" dirty="0">
                        <a:solidFill>
                          <a:srgbClr val="FFFF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 نانو شیمی نظری</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دکتری </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tc>
                  <a:txBody>
                    <a:bodyPr/>
                    <a:lstStyle/>
                    <a:p>
                      <a:pPr algn="ctr" rtl="1">
                        <a:spcAft>
                          <a:spcPts val="0"/>
                        </a:spcAft>
                      </a:pPr>
                      <a:r>
                        <a:rPr lang="fa-IR" sz="1600" b="1" dirty="0">
                          <a:solidFill>
                            <a:srgbClr val="211E54"/>
                          </a:solidFill>
                          <a:effectLst/>
                          <a:cs typeface="B Nazanin" panose="00000400000000000000" pitchFamily="2" charset="-78"/>
                        </a:rPr>
                        <a:t>1400</a:t>
                      </a:r>
                      <a:endParaRPr lang="en-US" sz="1600" b="1" i="0" dirty="0">
                        <a:solidFill>
                          <a:srgbClr val="211E54"/>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9" marR="68589" marT="9528" marB="0" anchor="ctr"/>
                </a:tc>
                <a:extLst>
                  <a:ext uri="{0D108BD9-81ED-4DB2-BD59-A6C34878D82A}">
                    <a16:rowId xmlns:a16="http://schemas.microsoft.com/office/drawing/2014/main" xmlns="" val="2759144577"/>
                  </a:ext>
                </a:extLst>
              </a:tr>
            </a:tbl>
          </a:graphicData>
        </a:graphic>
      </p:graphicFrame>
      <p:sp>
        <p:nvSpPr>
          <p:cNvPr id="7"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8" name="Slide Number Placeholder 2"/>
          <p:cNvSpPr txBox="1">
            <a:spLocks/>
          </p:cNvSpPr>
          <p:nvPr/>
        </p:nvSpPr>
        <p:spPr bwMode="auto">
          <a:xfrm>
            <a:off x="4166592"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14</a:t>
            </a:r>
            <a:endParaRPr lang="en-US" dirty="0">
              <a:cs typeface="B Titr" panose="00000700000000000000" pitchFamily="2" charset="-78"/>
            </a:endParaRPr>
          </a:p>
        </p:txBody>
      </p:sp>
    </p:spTree>
    <p:extLst>
      <p:ext uri="{BB962C8B-B14F-4D97-AF65-F5344CB8AC3E}">
        <p14:creationId xmlns:p14="http://schemas.microsoft.com/office/powerpoint/2010/main" val="3937357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121558" y="167044"/>
            <a:ext cx="22442"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itle 11"/>
          <p:cNvSpPr>
            <a:spLocks noGrp="1"/>
          </p:cNvSpPr>
          <p:nvPr>
            <p:ph type="title"/>
          </p:nvPr>
        </p:nvSpPr>
        <p:spPr>
          <a:xfrm>
            <a:off x="35496" y="448052"/>
            <a:ext cx="4953000" cy="563563"/>
          </a:xfrm>
        </p:spPr>
        <p:txBody>
          <a:bodyPr/>
          <a:lstStyle/>
          <a:p>
            <a:pPr algn="ctr"/>
            <a:r>
              <a:rPr lang="fa-IR" sz="2400" dirty="0">
                <a:effectLst>
                  <a:outerShdw blurRad="38100" dist="38100" dir="2700000" algn="tl">
                    <a:srgbClr val="000000">
                      <a:alpha val="43137"/>
                    </a:srgbClr>
                  </a:outerShdw>
                </a:effectLst>
                <a:cs typeface="B Titr" panose="00000700000000000000" pitchFamily="2" charset="-78"/>
              </a:rPr>
              <a:t>دروس سرویسی</a:t>
            </a:r>
            <a:endParaRPr lang="en-US" sz="2400" dirty="0">
              <a:effectLst>
                <a:outerShdw blurRad="38100" dist="38100" dir="2700000" algn="tl">
                  <a:srgbClr val="000000">
                    <a:alpha val="43137"/>
                  </a:srgbClr>
                </a:outerShdw>
              </a:effectLst>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grpSp>
        <p:nvGrpSpPr>
          <p:cNvPr id="10" name="Group 9"/>
          <p:cNvGrpSpPr/>
          <p:nvPr/>
        </p:nvGrpSpPr>
        <p:grpSpPr>
          <a:xfrm>
            <a:off x="467544" y="1412776"/>
            <a:ext cx="7416824" cy="3744793"/>
            <a:chOff x="9943" y="1752600"/>
            <a:chExt cx="7611798" cy="4191000"/>
          </a:xfrm>
        </p:grpSpPr>
        <p:sp>
          <p:nvSpPr>
            <p:cNvPr id="11" name="AutoShape 4"/>
            <p:cNvSpPr>
              <a:spLocks noChangeArrowheads="1"/>
            </p:cNvSpPr>
            <p:nvPr/>
          </p:nvSpPr>
          <p:spPr bwMode="invGray">
            <a:xfrm>
              <a:off x="5387975" y="3398838"/>
              <a:ext cx="2155825" cy="2544762"/>
            </a:xfrm>
            <a:prstGeom prst="roundRect">
              <a:avLst>
                <a:gd name="adj" fmla="val 16667"/>
              </a:avLst>
            </a:prstGeom>
            <a:gradFill rotWithShape="1">
              <a:gsLst>
                <a:gs pos="0">
                  <a:schemeClr val="accent2">
                    <a:gamma/>
                    <a:shade val="46275"/>
                    <a:invGamma/>
                  </a:schemeClr>
                </a:gs>
                <a:gs pos="100000">
                  <a:schemeClr val="accent2">
                    <a:alpha val="0"/>
                  </a:scheme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dirty="0">
                <a:latin typeface="Verdana" panose="020B0604030504040204" pitchFamily="34" charset="0"/>
              </a:endParaRPr>
            </a:p>
          </p:txBody>
        </p:sp>
        <p:sp>
          <p:nvSpPr>
            <p:cNvPr id="13" name="AutoShape 6"/>
            <p:cNvSpPr>
              <a:spLocks noChangeArrowheads="1"/>
            </p:cNvSpPr>
            <p:nvPr/>
          </p:nvSpPr>
          <p:spPr bwMode="invGray">
            <a:xfrm>
              <a:off x="1219200" y="3398838"/>
              <a:ext cx="2155825" cy="2544762"/>
            </a:xfrm>
            <a:prstGeom prst="roundRect">
              <a:avLst>
                <a:gd name="adj" fmla="val 16667"/>
              </a:avLst>
            </a:prstGeom>
            <a:gradFill rotWithShape="1">
              <a:gsLst>
                <a:gs pos="0">
                  <a:schemeClr val="accent2">
                    <a:gamma/>
                    <a:shade val="46275"/>
                    <a:invGamma/>
                  </a:schemeClr>
                </a:gs>
                <a:gs pos="100000">
                  <a:schemeClr val="accent2">
                    <a:alpha val="0"/>
                  </a:scheme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dirty="0">
                <a:latin typeface="Verdana" panose="020B0604030504040204" pitchFamily="34" charset="0"/>
              </a:endParaRPr>
            </a:p>
          </p:txBody>
        </p:sp>
        <p:sp>
          <p:nvSpPr>
            <p:cNvPr id="14" name="Freeform 8"/>
            <p:cNvSpPr>
              <a:spLocks/>
            </p:cNvSpPr>
            <p:nvPr/>
          </p:nvSpPr>
          <p:spPr bwMode="gray">
            <a:xfrm>
              <a:off x="3181350" y="3305175"/>
              <a:ext cx="850900"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sp>
          <p:nvSpPr>
            <p:cNvPr id="15" name="AutoShape 9"/>
            <p:cNvSpPr>
              <a:spLocks noChangeAspect="1" noChangeArrowheads="1" noTextEdit="1"/>
            </p:cNvSpPr>
            <p:nvPr/>
          </p:nvSpPr>
          <p:spPr bwMode="gray">
            <a:xfrm flipH="1">
              <a:off x="4733925" y="3302000"/>
              <a:ext cx="8572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 name="Freeform 10"/>
            <p:cNvSpPr>
              <a:spLocks/>
            </p:cNvSpPr>
            <p:nvPr/>
          </p:nvSpPr>
          <p:spPr bwMode="gray">
            <a:xfrm flipH="1">
              <a:off x="4738688" y="3305175"/>
              <a:ext cx="852487"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grpSp>
          <p:nvGrpSpPr>
            <p:cNvPr id="17" name="Group 11"/>
            <p:cNvGrpSpPr>
              <a:grpSpLocks/>
            </p:cNvGrpSpPr>
            <p:nvPr/>
          </p:nvGrpSpPr>
          <p:grpSpPr bwMode="auto">
            <a:xfrm>
              <a:off x="3016250" y="1752600"/>
              <a:ext cx="2827338" cy="1528763"/>
              <a:chOff x="1997" y="1314"/>
              <a:chExt cx="1889" cy="1009"/>
            </a:xfrm>
          </p:grpSpPr>
          <p:grpSp>
            <p:nvGrpSpPr>
              <p:cNvPr id="22" name="Group 12"/>
              <p:cNvGrpSpPr>
                <a:grpSpLocks/>
              </p:cNvGrpSpPr>
              <p:nvPr/>
            </p:nvGrpSpPr>
            <p:grpSpPr bwMode="auto">
              <a:xfrm>
                <a:off x="1997" y="1404"/>
                <a:ext cx="1889" cy="919"/>
                <a:chOff x="1973" y="1027"/>
                <a:chExt cx="1926" cy="937"/>
              </a:xfrm>
            </p:grpSpPr>
            <p:sp>
              <p:nvSpPr>
                <p:cNvPr id="27" name="Oval 13"/>
                <p:cNvSpPr>
                  <a:spLocks noChangeArrowheads="1"/>
                </p:cNvSpPr>
                <p:nvPr/>
              </p:nvSpPr>
              <p:spPr bwMode="gray">
                <a:xfrm>
                  <a:off x="1994" y="1057"/>
                  <a:ext cx="1905" cy="907"/>
                </a:xfrm>
                <a:prstGeom prst="ellipse">
                  <a:avLst/>
                </a:prstGeom>
                <a:gradFill rotWithShape="1">
                  <a:gsLst>
                    <a:gs pos="0">
                      <a:schemeClr val="tx2"/>
                    </a:gs>
                    <a:gs pos="100000">
                      <a:schemeClr val="tx2">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Oval 14"/>
                <p:cNvSpPr>
                  <a:spLocks noChangeArrowheads="1"/>
                </p:cNvSpPr>
                <p:nvPr/>
              </p:nvSpPr>
              <p:spPr bwMode="gray">
                <a:xfrm>
                  <a:off x="1973" y="1027"/>
                  <a:ext cx="1905" cy="907"/>
                </a:xfrm>
                <a:prstGeom prst="ellipse">
                  <a:avLst/>
                </a:prstGeom>
                <a:gradFill rotWithShape="1">
                  <a:gsLst>
                    <a:gs pos="0">
                      <a:schemeClr val="tx2">
                        <a:gamma/>
                        <a:tint val="44314"/>
                        <a:invGamma/>
                      </a:schemeClr>
                    </a:gs>
                    <a:gs pos="100000">
                      <a:schemeClr val="tx2"/>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18" name="Text Box 19"/>
            <p:cNvSpPr txBox="1">
              <a:spLocks noChangeArrowheads="1"/>
            </p:cNvSpPr>
            <p:nvPr/>
          </p:nvSpPr>
          <p:spPr bwMode="auto">
            <a:xfrm>
              <a:off x="3324147" y="1975013"/>
              <a:ext cx="211724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altLang="en-US" sz="2000" b="1" dirty="0">
                  <a:solidFill>
                    <a:schemeClr val="bg1">
                      <a:lumMod val="75000"/>
                    </a:schemeClr>
                  </a:solidFill>
                  <a:cs typeface="B Nazanin" panose="00000400000000000000" pitchFamily="2" charset="-78"/>
                </a:rPr>
                <a:t>دروس سرويسي </a:t>
              </a:r>
              <a:r>
                <a:rPr lang="fa-IR" altLang="en-US" sz="2000" b="1" dirty="0" smtClean="0">
                  <a:solidFill>
                    <a:schemeClr val="bg1">
                      <a:lumMod val="75000"/>
                    </a:schemeClr>
                  </a:solidFill>
                  <a:cs typeface="B Nazanin" panose="00000400000000000000" pitchFamily="2" charset="-78"/>
                </a:rPr>
                <a:t>به دانشكده </a:t>
              </a:r>
              <a:r>
                <a:rPr lang="fa-IR" altLang="en-US" sz="2000" b="1" dirty="0">
                  <a:solidFill>
                    <a:schemeClr val="bg1">
                      <a:lumMod val="75000"/>
                    </a:schemeClr>
                  </a:solidFill>
                  <a:cs typeface="B Nazanin" panose="00000400000000000000" pitchFamily="2" charset="-78"/>
                </a:rPr>
                <a:t>مهندسي شيمي</a:t>
              </a:r>
            </a:p>
          </p:txBody>
        </p:sp>
        <p:sp>
          <p:nvSpPr>
            <p:cNvPr id="19" name="Rectangle 18"/>
            <p:cNvSpPr/>
            <p:nvPr/>
          </p:nvSpPr>
          <p:spPr>
            <a:xfrm>
              <a:off x="9943" y="3687534"/>
              <a:ext cx="4572000" cy="2200602"/>
            </a:xfrm>
            <a:prstGeom prst="rect">
              <a:avLst/>
            </a:prstGeom>
          </p:spPr>
          <p:txBody>
            <a:bodyPr>
              <a:spAutoFit/>
            </a:bodyPr>
            <a:lstStyle/>
            <a:p>
              <a:pPr algn="ctr" rtl="1" eaLnBrk="0" hangingPunct="0"/>
              <a:r>
                <a:rPr lang="fa-IR" altLang="en-US" b="1" dirty="0">
                  <a:cs typeface="B Nazanin" panose="00000400000000000000" pitchFamily="2" charset="-78"/>
                </a:rPr>
                <a:t>به ارزش 1 و احد</a:t>
              </a:r>
              <a:endParaRPr lang="en-US" b="1" dirty="0">
                <a:latin typeface="Verdana" panose="020B0604030504040204" pitchFamily="34" charset="0"/>
                <a:cs typeface="B Nazanin" panose="00000400000000000000" pitchFamily="2" charset="-78"/>
              </a:endParaRPr>
            </a:p>
            <a:p>
              <a:pPr algn="ctr" rtl="1" eaLnBrk="0" hangingPunct="0"/>
              <a:r>
                <a:rPr lang="fa-IR" altLang="en-US" b="1" dirty="0">
                  <a:cs typeface="B Nazanin" panose="00000400000000000000" pitchFamily="2" charset="-78"/>
                </a:rPr>
                <a:t>به ارزش 1 و احد</a:t>
              </a:r>
              <a:endParaRPr lang="en-US" b="1" dirty="0">
                <a:latin typeface="Verdana" panose="020B0604030504040204" pitchFamily="34" charset="0"/>
                <a:cs typeface="B Nazanin" panose="00000400000000000000" pitchFamily="2" charset="-78"/>
              </a:endParaRPr>
            </a:p>
            <a:p>
              <a:pPr algn="ctr" rtl="1" eaLnBrk="0" hangingPunct="0"/>
              <a:r>
                <a:rPr lang="fa-IR" altLang="en-US" b="1" dirty="0">
                  <a:cs typeface="B Nazanin" panose="00000400000000000000" pitchFamily="2" charset="-78"/>
                </a:rPr>
                <a:t>به ارزش 1 و احد</a:t>
              </a:r>
              <a:endParaRPr lang="en-US" b="1" dirty="0">
                <a:latin typeface="Verdana" panose="020B0604030504040204" pitchFamily="34" charset="0"/>
                <a:cs typeface="B Nazanin" panose="00000400000000000000" pitchFamily="2" charset="-78"/>
              </a:endParaRPr>
            </a:p>
            <a:p>
              <a:pPr algn="ctr" rtl="1" eaLnBrk="0" hangingPunct="0"/>
              <a:r>
                <a:rPr lang="fa-IR" altLang="en-US" b="1" dirty="0">
                  <a:cs typeface="B Nazanin" panose="00000400000000000000" pitchFamily="2" charset="-78"/>
                </a:rPr>
                <a:t>به ارزش 1 و احد</a:t>
              </a:r>
              <a:endParaRPr lang="en-US" b="1" dirty="0">
                <a:latin typeface="Verdana" panose="020B0604030504040204" pitchFamily="34" charset="0"/>
                <a:cs typeface="B Nazanin" panose="00000400000000000000" pitchFamily="2" charset="-78"/>
              </a:endParaRPr>
            </a:p>
            <a:p>
              <a:pPr algn="ctr" rtl="1" eaLnBrk="0" hangingPunct="0"/>
              <a:r>
                <a:rPr lang="fa-IR" altLang="en-US" b="1" dirty="0">
                  <a:cs typeface="B Nazanin" panose="00000400000000000000" pitchFamily="2" charset="-78"/>
                </a:rPr>
                <a:t>به ارزش </a:t>
              </a:r>
              <a:r>
                <a:rPr lang="fa-IR" altLang="en-US" b="1" dirty="0" smtClean="0">
                  <a:cs typeface="B Nazanin" panose="00000400000000000000" pitchFamily="2" charset="-78"/>
                </a:rPr>
                <a:t>3 </a:t>
              </a:r>
              <a:r>
                <a:rPr lang="fa-IR" altLang="en-US" b="1" dirty="0">
                  <a:cs typeface="B Nazanin" panose="00000400000000000000" pitchFamily="2" charset="-78"/>
                </a:rPr>
                <a:t>و احد</a:t>
              </a:r>
            </a:p>
            <a:p>
              <a:pPr algn="ctr" rtl="1" eaLnBrk="0" hangingPunct="0"/>
              <a:r>
                <a:rPr lang="fa-IR" altLang="en-US" b="1" dirty="0">
                  <a:cs typeface="B Nazanin" panose="00000400000000000000" pitchFamily="2" charset="-78"/>
                </a:rPr>
                <a:t>به ارزش </a:t>
              </a:r>
              <a:r>
                <a:rPr lang="fa-IR" altLang="en-US" b="1" dirty="0" smtClean="0">
                  <a:cs typeface="B Nazanin" panose="00000400000000000000" pitchFamily="2" charset="-78"/>
                </a:rPr>
                <a:t>3 </a:t>
              </a:r>
              <a:r>
                <a:rPr lang="fa-IR" altLang="en-US" b="1" dirty="0">
                  <a:cs typeface="B Nazanin" panose="00000400000000000000" pitchFamily="2" charset="-78"/>
                </a:rPr>
                <a:t>و احد</a:t>
              </a:r>
              <a:endParaRPr lang="en-US" b="1" dirty="0">
                <a:latin typeface="Verdana" panose="020B0604030504040204" pitchFamily="34" charset="0"/>
                <a:cs typeface="B Nazanin" panose="00000400000000000000" pitchFamily="2" charset="-78"/>
              </a:endParaRPr>
            </a:p>
            <a:p>
              <a:pPr algn="ctr" rtl="1" eaLnBrk="0" hangingPunct="0"/>
              <a:r>
                <a:rPr lang="fa-IR" altLang="en-US" b="1" dirty="0">
                  <a:cs typeface="B Nazanin" panose="00000400000000000000" pitchFamily="2" charset="-78"/>
                </a:rPr>
                <a:t>به ارزش </a:t>
              </a:r>
              <a:r>
                <a:rPr lang="fa-IR" altLang="en-US" b="1" dirty="0" smtClean="0">
                  <a:cs typeface="B Nazanin" panose="00000400000000000000" pitchFamily="2" charset="-78"/>
                </a:rPr>
                <a:t>3 </a:t>
              </a:r>
              <a:r>
                <a:rPr lang="fa-IR" altLang="en-US" b="1" dirty="0">
                  <a:cs typeface="B Nazanin" panose="00000400000000000000" pitchFamily="2" charset="-78"/>
                </a:rPr>
                <a:t>و </a:t>
              </a:r>
              <a:r>
                <a:rPr lang="fa-IR" altLang="en-US" b="1" dirty="0" smtClean="0">
                  <a:cs typeface="B Nazanin" panose="00000400000000000000" pitchFamily="2" charset="-78"/>
                </a:rPr>
                <a:t>احد</a:t>
              </a:r>
            </a:p>
            <a:p>
              <a:pPr algn="ctr" rtl="1" eaLnBrk="0" hangingPunct="0"/>
              <a:endParaRPr lang="en-US" sz="1100" b="1" dirty="0">
                <a:latin typeface="Verdana" panose="020B0604030504040204" pitchFamily="34" charset="0"/>
                <a:cs typeface="B Nazanin" panose="00000400000000000000" pitchFamily="2" charset="-78"/>
              </a:endParaRPr>
            </a:p>
          </p:txBody>
        </p:sp>
        <p:sp>
          <p:nvSpPr>
            <p:cNvPr id="20" name="Rectangle 19"/>
            <p:cNvSpPr/>
            <p:nvPr/>
          </p:nvSpPr>
          <p:spPr>
            <a:xfrm>
              <a:off x="5379781" y="3736860"/>
              <a:ext cx="2241960" cy="1923604"/>
            </a:xfrm>
            <a:prstGeom prst="rect">
              <a:avLst/>
            </a:prstGeom>
          </p:spPr>
          <p:txBody>
            <a:bodyPr wrap="square">
              <a:spAutoFit/>
            </a:bodyPr>
            <a:lstStyle/>
            <a:p>
              <a:pPr algn="ctr" eaLnBrk="0" hangingPunct="0"/>
              <a:r>
                <a:rPr lang="fa-IR" altLang="en-US" sz="1700" b="1" dirty="0">
                  <a:cs typeface="B Nazanin" panose="00000400000000000000" pitchFamily="2" charset="-78"/>
                </a:rPr>
                <a:t>آزمايشگاه شيمي عمومي</a:t>
              </a:r>
              <a:endParaRPr lang="en-US" altLang="en-US" sz="1700" b="1" dirty="0">
                <a:cs typeface="B Nazanin" panose="00000400000000000000" pitchFamily="2" charset="-78"/>
              </a:endParaRPr>
            </a:p>
            <a:p>
              <a:pPr algn="ctr" eaLnBrk="0" hangingPunct="0"/>
              <a:r>
                <a:rPr lang="fa-IR" altLang="en-US" sz="1700" b="1" dirty="0">
                  <a:cs typeface="B Nazanin" panose="00000400000000000000" pitchFamily="2" charset="-78"/>
                </a:rPr>
                <a:t>آزمايشگاه شيمي آلي</a:t>
              </a:r>
              <a:endParaRPr lang="en-US" altLang="en-US" sz="1700" b="1" dirty="0">
                <a:cs typeface="B Nazanin" panose="00000400000000000000" pitchFamily="2" charset="-78"/>
              </a:endParaRPr>
            </a:p>
            <a:p>
              <a:pPr algn="ctr" eaLnBrk="0" hangingPunct="0"/>
              <a:r>
                <a:rPr lang="fa-IR" altLang="en-US" sz="1700" b="1" dirty="0">
                  <a:cs typeface="B Nazanin" panose="00000400000000000000" pitchFamily="2" charset="-78"/>
                </a:rPr>
                <a:t>آزمايشگاه شيمي فيزيك</a:t>
              </a:r>
              <a:endParaRPr lang="en-US" altLang="en-US" sz="1700" b="1" dirty="0">
                <a:cs typeface="B Nazanin" panose="00000400000000000000" pitchFamily="2" charset="-78"/>
              </a:endParaRPr>
            </a:p>
            <a:p>
              <a:pPr algn="ctr" eaLnBrk="0" hangingPunct="0"/>
              <a:r>
                <a:rPr lang="fa-IR" altLang="en-US" sz="1700" b="1" dirty="0">
                  <a:cs typeface="B Nazanin" panose="00000400000000000000" pitchFamily="2" charset="-78"/>
                </a:rPr>
                <a:t>آزمايشگاه شيمي تجزيه</a:t>
              </a:r>
              <a:endParaRPr lang="en-US" altLang="en-US" sz="1700" b="1" dirty="0">
                <a:cs typeface="B Nazanin" panose="00000400000000000000" pitchFamily="2" charset="-78"/>
              </a:endParaRPr>
            </a:p>
            <a:p>
              <a:pPr algn="ctr" eaLnBrk="0" hangingPunct="0"/>
              <a:r>
                <a:rPr lang="fa-IR" altLang="en-US" sz="1700" b="1" dirty="0">
                  <a:cs typeface="B Nazanin" panose="00000400000000000000" pitchFamily="2" charset="-78"/>
                </a:rPr>
                <a:t>شيمي عمومي1</a:t>
              </a:r>
              <a:endParaRPr lang="en-US" sz="1700" b="1" dirty="0">
                <a:cs typeface="B Nazanin" panose="00000400000000000000" pitchFamily="2" charset="-78"/>
              </a:endParaRPr>
            </a:p>
            <a:p>
              <a:pPr algn="ctr" eaLnBrk="0" hangingPunct="0"/>
              <a:r>
                <a:rPr lang="fa-IR" altLang="en-US" sz="1700" b="1" dirty="0">
                  <a:cs typeface="B Nazanin" panose="00000400000000000000" pitchFamily="2" charset="-78"/>
                </a:rPr>
                <a:t>شيمي تجزيه</a:t>
              </a:r>
              <a:endParaRPr lang="en-US" altLang="en-US" sz="1700" b="1" dirty="0">
                <a:cs typeface="B Nazanin" panose="00000400000000000000" pitchFamily="2" charset="-78"/>
              </a:endParaRPr>
            </a:p>
            <a:p>
              <a:pPr algn="ctr" eaLnBrk="0" hangingPunct="0"/>
              <a:r>
                <a:rPr lang="fa-IR" altLang="en-US" sz="1700" b="1" dirty="0">
                  <a:cs typeface="B Nazanin" panose="00000400000000000000" pitchFamily="2" charset="-78"/>
                </a:rPr>
                <a:t>شيمي آلي</a:t>
              </a:r>
              <a:endParaRPr lang="en-US" altLang="en-US" sz="1700" b="1" dirty="0">
                <a:cs typeface="B Nazanin" panose="00000400000000000000" pitchFamily="2" charset="-78"/>
              </a:endParaRPr>
            </a:p>
          </p:txBody>
        </p:sp>
        <p:sp>
          <p:nvSpPr>
            <p:cNvPr id="21" name="Rectangle 20"/>
            <p:cNvSpPr/>
            <p:nvPr/>
          </p:nvSpPr>
          <p:spPr>
            <a:xfrm>
              <a:off x="3501858" y="4788668"/>
              <a:ext cx="1617751" cy="461665"/>
            </a:xfrm>
            <a:prstGeom prst="rect">
              <a:avLst/>
            </a:prstGeom>
          </p:spPr>
          <p:txBody>
            <a:bodyPr wrap="none">
              <a:spAutoFit/>
            </a:bodyPr>
            <a:lstStyle/>
            <a:p>
              <a:pPr algn="ctr" eaLnBrk="0" hangingPunct="0"/>
              <a:r>
                <a:rPr lang="fa-IR" sz="2400" b="1" dirty="0">
                  <a:solidFill>
                    <a:srgbClr val="FFFF00"/>
                  </a:solidFill>
                  <a:latin typeface="Verdana" panose="020B0604030504040204" pitchFamily="34" charset="0"/>
                  <a:cs typeface="B Nazanin" panose="00000400000000000000" pitchFamily="2" charset="-78"/>
                </a:rPr>
                <a:t>جمعاً 13 واحد</a:t>
              </a:r>
              <a:endParaRPr lang="en-US" sz="2400" b="1" dirty="0">
                <a:solidFill>
                  <a:srgbClr val="FFFF00"/>
                </a:solidFill>
                <a:latin typeface="Verdana" panose="020B0604030504040204" pitchFamily="34" charset="0"/>
                <a:cs typeface="B Nazanin" panose="00000400000000000000" pitchFamily="2" charset="-78"/>
              </a:endParaRPr>
            </a:p>
          </p:txBody>
        </p:sp>
      </p:grpSp>
      <p:sp>
        <p:nvSpPr>
          <p:cNvPr id="29" name="Title 11"/>
          <p:cNvSpPr txBox="1">
            <a:spLocks/>
          </p:cNvSpPr>
          <p:nvPr/>
        </p:nvSpPr>
        <p:spPr bwMode="auto">
          <a:xfrm>
            <a:off x="323528" y="5382578"/>
            <a:ext cx="8568952" cy="109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kern="1200">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panose="020B0604020202020204" pitchFamily="34" charset="0"/>
              </a:defRPr>
            </a:lvl2pPr>
            <a:lvl3pPr algn="l" rtl="0" eaLnBrk="1" fontAlgn="base" hangingPunct="1">
              <a:spcBef>
                <a:spcPct val="0"/>
              </a:spcBef>
              <a:spcAft>
                <a:spcPct val="0"/>
              </a:spcAft>
              <a:defRPr sz="2800" b="1">
                <a:solidFill>
                  <a:schemeClr val="bg1"/>
                </a:solidFill>
                <a:latin typeface="Arial" panose="020B0604020202020204" pitchFamily="34" charset="0"/>
              </a:defRPr>
            </a:lvl3pPr>
            <a:lvl4pPr algn="l" rtl="0" eaLnBrk="1" fontAlgn="base" hangingPunct="1">
              <a:spcBef>
                <a:spcPct val="0"/>
              </a:spcBef>
              <a:spcAft>
                <a:spcPct val="0"/>
              </a:spcAft>
              <a:defRPr sz="2800" b="1">
                <a:solidFill>
                  <a:schemeClr val="bg1"/>
                </a:solidFill>
                <a:latin typeface="Arial" panose="020B0604020202020204" pitchFamily="34" charset="0"/>
              </a:defRPr>
            </a:lvl4pPr>
            <a:lvl5pPr algn="l" rtl="0" eaLnBrk="1" fontAlgn="base" hangingPunct="1">
              <a:spcBef>
                <a:spcPct val="0"/>
              </a:spcBef>
              <a:spcAft>
                <a:spcPct val="0"/>
              </a:spcAft>
              <a:defRPr sz="2800" b="1">
                <a:solidFill>
                  <a:schemeClr val="bg1"/>
                </a:solidFill>
                <a:latin typeface="Arial" panose="020B0604020202020204" pitchFamily="34" charset="0"/>
              </a:defRPr>
            </a:lvl5pPr>
            <a:lvl6pPr marL="457200" algn="l" rtl="0" eaLnBrk="1" fontAlgn="base" hangingPunct="1">
              <a:spcBef>
                <a:spcPct val="0"/>
              </a:spcBef>
              <a:spcAft>
                <a:spcPct val="0"/>
              </a:spcAft>
              <a:defRPr sz="2800" b="1">
                <a:solidFill>
                  <a:schemeClr val="bg1"/>
                </a:solidFill>
                <a:latin typeface="Arial" panose="020B0604020202020204" pitchFamily="34" charset="0"/>
              </a:defRPr>
            </a:lvl6pPr>
            <a:lvl7pPr marL="914400" algn="l" rtl="0" eaLnBrk="1" fontAlgn="base" hangingPunct="1">
              <a:spcBef>
                <a:spcPct val="0"/>
              </a:spcBef>
              <a:spcAft>
                <a:spcPct val="0"/>
              </a:spcAft>
              <a:defRPr sz="2800" b="1">
                <a:solidFill>
                  <a:schemeClr val="bg1"/>
                </a:solidFill>
                <a:latin typeface="Arial" panose="020B0604020202020204" pitchFamily="34" charset="0"/>
              </a:defRPr>
            </a:lvl7pPr>
            <a:lvl8pPr marL="1371600" algn="l" rtl="0" eaLnBrk="1" fontAlgn="base" hangingPunct="1">
              <a:spcBef>
                <a:spcPct val="0"/>
              </a:spcBef>
              <a:spcAft>
                <a:spcPct val="0"/>
              </a:spcAft>
              <a:defRPr sz="2800" b="1">
                <a:solidFill>
                  <a:schemeClr val="bg1"/>
                </a:solidFill>
                <a:latin typeface="Arial" panose="020B0604020202020204" pitchFamily="34" charset="0"/>
              </a:defRPr>
            </a:lvl8pPr>
            <a:lvl9pPr marL="1828800" algn="l" rtl="0" eaLnBrk="1" fontAlgn="base" hangingPunct="1">
              <a:spcBef>
                <a:spcPct val="0"/>
              </a:spcBef>
              <a:spcAft>
                <a:spcPct val="0"/>
              </a:spcAft>
              <a:defRPr sz="2800" b="1">
                <a:solidFill>
                  <a:schemeClr val="bg1"/>
                </a:solidFill>
                <a:latin typeface="Arial" panose="020B0604020202020204" pitchFamily="34" charset="0"/>
              </a:defRPr>
            </a:lvl9pPr>
          </a:lstStyle>
          <a:p>
            <a:pPr algn="ctr"/>
            <a:r>
              <a:rPr lang="fa-IR" sz="2000" dirty="0" smtClean="0">
                <a:solidFill>
                  <a:schemeClr val="tx1">
                    <a:lumMod val="95000"/>
                  </a:schemeClr>
                </a:solidFill>
                <a:effectLst>
                  <a:outerShdw blurRad="38100" dist="38100" dir="2700000" algn="tl">
                    <a:srgbClr val="000000">
                      <a:alpha val="43137"/>
                    </a:srgbClr>
                  </a:outerShdw>
                </a:effectLst>
                <a:cs typeface="B Zar" panose="00000400000000000000" pitchFamily="2" charset="-78"/>
              </a:rPr>
              <a:t>لازم به ذکر است دانشکده شیمی دروس شیمی عمومی و آزمایشگاه شیمی عمومی  را  به دانشکده های فیزیک  - مهندسی مواد و متالورژی –مهندسی  مکانیک - مهذدسی  صنایع و  </a:t>
            </a:r>
            <a:r>
              <a:rPr lang="fa-IR" sz="2000" dirty="0">
                <a:solidFill>
                  <a:schemeClr val="tx1">
                    <a:lumMod val="95000"/>
                  </a:schemeClr>
                </a:solidFill>
                <a:effectLst>
                  <a:outerShdw blurRad="38100" dist="38100" dir="2700000" algn="tl">
                    <a:srgbClr val="000000">
                      <a:alpha val="43137"/>
                    </a:srgbClr>
                  </a:outerShdw>
                </a:effectLst>
                <a:cs typeface="B Zar" panose="00000400000000000000" pitchFamily="2" charset="-78"/>
              </a:rPr>
              <a:t>مهندسی راه آهن </a:t>
            </a:r>
            <a:r>
              <a:rPr lang="fa-IR" sz="2000" dirty="0" smtClean="0">
                <a:solidFill>
                  <a:schemeClr val="tx1">
                    <a:lumMod val="95000"/>
                  </a:schemeClr>
                </a:solidFill>
                <a:effectLst>
                  <a:outerShdw blurRad="38100" dist="38100" dir="2700000" algn="tl">
                    <a:srgbClr val="000000">
                      <a:alpha val="43137"/>
                    </a:srgbClr>
                  </a:outerShdw>
                </a:effectLst>
                <a:cs typeface="B Zar" panose="00000400000000000000" pitchFamily="2" charset="-78"/>
              </a:rPr>
              <a:t>هر ترم  سرویس دهی  می کند.</a:t>
            </a:r>
            <a:endParaRPr lang="en-US" sz="2000" dirty="0">
              <a:solidFill>
                <a:schemeClr val="tx1">
                  <a:lumMod val="95000"/>
                </a:schemeClr>
              </a:solidFill>
              <a:effectLst>
                <a:outerShdw blurRad="38100" dist="38100" dir="2700000" algn="tl">
                  <a:srgbClr val="000000">
                    <a:alpha val="43137"/>
                  </a:srgbClr>
                </a:outerShdw>
              </a:effectLst>
              <a:cs typeface="B Zar" panose="00000400000000000000" pitchFamily="2" charset="-78"/>
            </a:endParaRPr>
          </a:p>
        </p:txBody>
      </p:sp>
      <p:sp>
        <p:nvSpPr>
          <p:cNvPr id="30"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31" name="Slide Number Placeholder 2"/>
          <p:cNvSpPr>
            <a:spLocks noGrp="1"/>
          </p:cNvSpPr>
          <p:nvPr>
            <p:ph type="sldNum" sz="quarter" idx="12"/>
          </p:nvPr>
        </p:nvSpPr>
        <p:spPr>
          <a:xfrm>
            <a:off x="4238600" y="6525344"/>
            <a:ext cx="1197496" cy="304800"/>
          </a:xfrm>
        </p:spPr>
        <p:txBody>
          <a:bodyPr/>
          <a:lstStyle/>
          <a:p>
            <a:pPr algn="ctr"/>
            <a:r>
              <a:rPr lang="fa-IR" dirty="0" smtClean="0">
                <a:cs typeface="B Titr" panose="00000700000000000000" pitchFamily="2" charset="-78"/>
              </a:rPr>
              <a:t>15</a:t>
            </a:r>
            <a:endParaRPr lang="en-US" dirty="0">
              <a:cs typeface="B Titr" panose="00000700000000000000" pitchFamily="2" charset="-78"/>
            </a:endParaRPr>
          </a:p>
        </p:txBody>
      </p:sp>
    </p:spTree>
    <p:extLst>
      <p:ext uri="{BB962C8B-B14F-4D97-AF65-F5344CB8AC3E}">
        <p14:creationId xmlns:p14="http://schemas.microsoft.com/office/powerpoint/2010/main" val="1968867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07504" y="477188"/>
            <a:ext cx="4953000" cy="563563"/>
          </a:xfrm>
        </p:spPr>
        <p:txBody>
          <a:bodyPr/>
          <a:lstStyle/>
          <a:p>
            <a:pPr algn="ctr"/>
            <a:r>
              <a:rPr lang="fa-IR" sz="2400" dirty="0">
                <a:effectLst>
                  <a:outerShdw blurRad="38100" dist="38100" dir="2700000" algn="tl">
                    <a:srgbClr val="000000">
                      <a:alpha val="43137"/>
                    </a:srgbClr>
                  </a:outerShdw>
                </a:effectLst>
                <a:cs typeface="B Titr" panose="00000700000000000000" pitchFamily="2" charset="-78"/>
              </a:rPr>
              <a:t>امتیازهای دانشکده شیمی</a:t>
            </a:r>
            <a:endParaRPr lang="en-US" sz="2400" dirty="0">
              <a:effectLst>
                <a:outerShdw blurRad="38100" dist="38100" dir="2700000" algn="tl">
                  <a:srgbClr val="000000">
                    <a:alpha val="43137"/>
                  </a:srgbClr>
                </a:outerShdw>
              </a:effectLst>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grpSp>
        <p:nvGrpSpPr>
          <p:cNvPr id="10" name="Group 9"/>
          <p:cNvGrpSpPr/>
          <p:nvPr/>
        </p:nvGrpSpPr>
        <p:grpSpPr>
          <a:xfrm>
            <a:off x="1146523" y="1419290"/>
            <a:ext cx="6593829" cy="2351825"/>
            <a:chOff x="854495" y="2362200"/>
            <a:chExt cx="7376342" cy="2743493"/>
          </a:xfrm>
        </p:grpSpPr>
        <p:sp>
          <p:nvSpPr>
            <p:cNvPr id="11" name="AutoShape 4"/>
            <p:cNvSpPr>
              <a:spLocks noChangeArrowheads="1"/>
            </p:cNvSpPr>
            <p:nvPr/>
          </p:nvSpPr>
          <p:spPr bwMode="gray">
            <a:xfrm>
              <a:off x="2941638" y="3119438"/>
              <a:ext cx="474662" cy="546100"/>
            </a:xfrm>
            <a:prstGeom prst="chevron">
              <a:avLst>
                <a:gd name="adj" fmla="val 52514"/>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3" name="AutoShape 5"/>
            <p:cNvSpPr>
              <a:spLocks noChangeArrowheads="1"/>
            </p:cNvSpPr>
            <p:nvPr/>
          </p:nvSpPr>
          <p:spPr bwMode="gray">
            <a:xfrm>
              <a:off x="5508625" y="3119438"/>
              <a:ext cx="474663" cy="546100"/>
            </a:xfrm>
            <a:prstGeom prst="chevron">
              <a:avLst>
                <a:gd name="adj" fmla="val 52514"/>
              </a:avLst>
            </a:prstGeom>
            <a:gradFill rotWithShape="1">
              <a:gsLst>
                <a:gs pos="0">
                  <a:schemeClr val="hlink">
                    <a:gamma/>
                    <a:tint val="0"/>
                    <a:invGamma/>
                  </a:schemeClr>
                </a:gs>
                <a:gs pos="100000">
                  <a:schemeClr val="hlink"/>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4" name="Oval 6"/>
            <p:cNvSpPr>
              <a:spLocks noChangeArrowheads="1"/>
            </p:cNvSpPr>
            <p:nvPr/>
          </p:nvSpPr>
          <p:spPr bwMode="gray">
            <a:xfrm>
              <a:off x="6049963" y="2368550"/>
              <a:ext cx="2027237" cy="204787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15" name="Oval 7"/>
            <p:cNvSpPr>
              <a:spLocks noChangeArrowheads="1"/>
            </p:cNvSpPr>
            <p:nvPr/>
          </p:nvSpPr>
          <p:spPr bwMode="gray">
            <a:xfrm>
              <a:off x="6049963" y="2368550"/>
              <a:ext cx="2027237" cy="2047875"/>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16" name="Oval 8"/>
            <p:cNvSpPr>
              <a:spLocks noChangeArrowheads="1"/>
            </p:cNvSpPr>
            <p:nvPr/>
          </p:nvSpPr>
          <p:spPr bwMode="gray">
            <a:xfrm>
              <a:off x="6181725" y="2501900"/>
              <a:ext cx="1762125" cy="178117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17" name="Oval 9"/>
            <p:cNvSpPr>
              <a:spLocks noChangeArrowheads="1"/>
            </p:cNvSpPr>
            <p:nvPr/>
          </p:nvSpPr>
          <p:spPr bwMode="gray">
            <a:xfrm>
              <a:off x="6211888" y="2513013"/>
              <a:ext cx="1762125" cy="1779587"/>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18" name="Oval 10"/>
            <p:cNvSpPr>
              <a:spLocks noChangeArrowheads="1"/>
            </p:cNvSpPr>
            <p:nvPr/>
          </p:nvSpPr>
          <p:spPr bwMode="gray">
            <a:xfrm>
              <a:off x="6276975" y="2590800"/>
              <a:ext cx="1587500" cy="160337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19" name="Oval 11"/>
            <p:cNvSpPr>
              <a:spLocks noChangeArrowheads="1"/>
            </p:cNvSpPr>
            <p:nvPr/>
          </p:nvSpPr>
          <p:spPr bwMode="gray">
            <a:xfrm>
              <a:off x="914400" y="2362200"/>
              <a:ext cx="2027238" cy="2047875"/>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20" name="Oval 12"/>
            <p:cNvSpPr>
              <a:spLocks noChangeArrowheads="1"/>
            </p:cNvSpPr>
            <p:nvPr/>
          </p:nvSpPr>
          <p:spPr bwMode="gray">
            <a:xfrm>
              <a:off x="914400" y="2362200"/>
              <a:ext cx="2027238" cy="2047875"/>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21" name="Oval 13"/>
            <p:cNvSpPr>
              <a:spLocks noChangeArrowheads="1"/>
            </p:cNvSpPr>
            <p:nvPr/>
          </p:nvSpPr>
          <p:spPr bwMode="gray">
            <a:xfrm>
              <a:off x="1047750" y="2495550"/>
              <a:ext cx="1762125" cy="1781175"/>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22" name="Oval 14"/>
            <p:cNvSpPr>
              <a:spLocks noChangeArrowheads="1"/>
            </p:cNvSpPr>
            <p:nvPr/>
          </p:nvSpPr>
          <p:spPr bwMode="gray">
            <a:xfrm>
              <a:off x="1047750" y="2498725"/>
              <a:ext cx="1763713" cy="1781175"/>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23" name="Oval 15"/>
            <p:cNvSpPr>
              <a:spLocks noChangeArrowheads="1"/>
            </p:cNvSpPr>
            <p:nvPr/>
          </p:nvSpPr>
          <p:spPr bwMode="gray">
            <a:xfrm>
              <a:off x="1135063" y="2584450"/>
              <a:ext cx="1585912" cy="160337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24" name="Group 16"/>
            <p:cNvGrpSpPr>
              <a:grpSpLocks/>
            </p:cNvGrpSpPr>
            <p:nvPr/>
          </p:nvGrpSpPr>
          <p:grpSpPr bwMode="auto">
            <a:xfrm>
              <a:off x="1160463" y="2608263"/>
              <a:ext cx="1535112" cy="1552575"/>
              <a:chOff x="4166" y="1706"/>
              <a:chExt cx="1252" cy="1252"/>
            </a:xfrm>
          </p:grpSpPr>
          <p:sp>
            <p:nvSpPr>
              <p:cNvPr id="46" name="Oval 1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7" name="Oval 1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8" name="Oval 1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9" name="Oval 2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25" name="Oval 21"/>
            <p:cNvSpPr>
              <a:spLocks noChangeArrowheads="1"/>
            </p:cNvSpPr>
            <p:nvPr/>
          </p:nvSpPr>
          <p:spPr bwMode="gray">
            <a:xfrm>
              <a:off x="3482975" y="2368550"/>
              <a:ext cx="2027238" cy="2047875"/>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26" name="Oval 22"/>
            <p:cNvSpPr>
              <a:spLocks noChangeArrowheads="1"/>
            </p:cNvSpPr>
            <p:nvPr/>
          </p:nvSpPr>
          <p:spPr bwMode="gray">
            <a:xfrm>
              <a:off x="3482975" y="2368550"/>
              <a:ext cx="2027238" cy="2047875"/>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27" name="Oval 23"/>
            <p:cNvSpPr>
              <a:spLocks noChangeArrowheads="1"/>
            </p:cNvSpPr>
            <p:nvPr/>
          </p:nvSpPr>
          <p:spPr bwMode="gray">
            <a:xfrm>
              <a:off x="3614738" y="2501900"/>
              <a:ext cx="1763712" cy="1781175"/>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28" name="Oval 24"/>
            <p:cNvSpPr>
              <a:spLocks noChangeArrowheads="1"/>
            </p:cNvSpPr>
            <p:nvPr/>
          </p:nvSpPr>
          <p:spPr bwMode="gray">
            <a:xfrm>
              <a:off x="3616325" y="2505075"/>
              <a:ext cx="1762125" cy="1781175"/>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29" name="Oval 25"/>
            <p:cNvSpPr>
              <a:spLocks noChangeArrowheads="1"/>
            </p:cNvSpPr>
            <p:nvPr/>
          </p:nvSpPr>
          <p:spPr bwMode="gray">
            <a:xfrm>
              <a:off x="3703638" y="2590800"/>
              <a:ext cx="1585912" cy="160337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30" name="Group 26"/>
            <p:cNvGrpSpPr>
              <a:grpSpLocks/>
            </p:cNvGrpSpPr>
            <p:nvPr/>
          </p:nvGrpSpPr>
          <p:grpSpPr bwMode="auto">
            <a:xfrm>
              <a:off x="3729038" y="2608263"/>
              <a:ext cx="1535112" cy="1552575"/>
              <a:chOff x="4166" y="1706"/>
              <a:chExt cx="1252" cy="1252"/>
            </a:xfrm>
          </p:grpSpPr>
          <p:sp>
            <p:nvSpPr>
              <p:cNvPr id="42" name="Oval 2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 name="Oval 2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4" name="Oval 2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5" name="Oval 3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nvGrpSpPr>
            <p:cNvPr id="31" name="Group 31"/>
            <p:cNvGrpSpPr>
              <a:grpSpLocks/>
            </p:cNvGrpSpPr>
            <p:nvPr/>
          </p:nvGrpSpPr>
          <p:grpSpPr bwMode="auto">
            <a:xfrm>
              <a:off x="6305550" y="2608263"/>
              <a:ext cx="1536700" cy="1552575"/>
              <a:chOff x="4166" y="1706"/>
              <a:chExt cx="1252" cy="1252"/>
            </a:xfrm>
          </p:grpSpPr>
          <p:sp>
            <p:nvSpPr>
              <p:cNvPr id="38" name="Oval 3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9" name="Oval 3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0" name="Oval 3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1" name="Oval 35"/>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32" name="AutoShape 36"/>
            <p:cNvSpPr>
              <a:spLocks noChangeArrowheads="1"/>
            </p:cNvSpPr>
            <p:nvPr/>
          </p:nvSpPr>
          <p:spPr bwMode="invGray">
            <a:xfrm>
              <a:off x="854495" y="4587185"/>
              <a:ext cx="2298652" cy="488950"/>
            </a:xfrm>
            <a:prstGeom prst="roundRect">
              <a:avLst>
                <a:gd name="adj" fmla="val 50000"/>
              </a:avLst>
            </a:prstGeom>
            <a:noFill/>
            <a:ln w="38100" algn="ctr">
              <a:solidFill>
                <a:schemeClr val="tx1"/>
              </a:solidFill>
              <a:round/>
              <a:headEnd/>
              <a:tailE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hangingPunct="0"/>
              <a:r>
                <a:rPr lang="fa-IR" altLang="en-US" b="1" dirty="0">
                  <a:solidFill>
                    <a:srgbClr val="FFFF00"/>
                  </a:solidFill>
                  <a:cs typeface="B Nazanin" panose="00000400000000000000" pitchFamily="2" charset="-78"/>
                </a:rPr>
                <a:t>میانگین امتیاز آموزشی</a:t>
              </a:r>
              <a:endParaRPr lang="en-US" b="1" dirty="0">
                <a:solidFill>
                  <a:srgbClr val="FFFF00"/>
                </a:solidFill>
                <a:cs typeface="B Nazanin" panose="00000400000000000000" pitchFamily="2" charset="-78"/>
              </a:endParaRPr>
            </a:p>
          </p:txBody>
        </p:sp>
        <p:sp>
          <p:nvSpPr>
            <p:cNvPr id="33" name="AutoShape 37"/>
            <p:cNvSpPr>
              <a:spLocks noChangeArrowheads="1"/>
            </p:cNvSpPr>
            <p:nvPr/>
          </p:nvSpPr>
          <p:spPr bwMode="invGray">
            <a:xfrm>
              <a:off x="3413530" y="4616743"/>
              <a:ext cx="2250705" cy="488950"/>
            </a:xfrm>
            <a:prstGeom prst="roundRect">
              <a:avLst>
                <a:gd name="adj" fmla="val 50000"/>
              </a:avLst>
            </a:prstGeom>
            <a:noFill/>
            <a:ln w="38100" algn="ctr">
              <a:solidFill>
                <a:schemeClr val="tx1"/>
              </a:solidFill>
              <a:round/>
              <a:headEnd/>
              <a:tailE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hangingPunct="0"/>
              <a:r>
                <a:rPr lang="fa-IR" altLang="en-US" b="1" dirty="0">
                  <a:solidFill>
                    <a:srgbClr val="FFFF00"/>
                  </a:solidFill>
                  <a:cs typeface="B Nazanin" panose="00000400000000000000" pitchFamily="2" charset="-78"/>
                </a:rPr>
                <a:t>میانگین امتیاز گرنت </a:t>
              </a:r>
              <a:endParaRPr lang="en-US" b="1" dirty="0">
                <a:solidFill>
                  <a:srgbClr val="FFFF00"/>
                </a:solidFill>
                <a:cs typeface="B Nazanin" panose="00000400000000000000" pitchFamily="2" charset="-78"/>
              </a:endParaRPr>
            </a:p>
          </p:txBody>
        </p:sp>
        <p:sp>
          <p:nvSpPr>
            <p:cNvPr id="34" name="AutoShape 38"/>
            <p:cNvSpPr>
              <a:spLocks noChangeArrowheads="1"/>
            </p:cNvSpPr>
            <p:nvPr/>
          </p:nvSpPr>
          <p:spPr bwMode="invGray">
            <a:xfrm>
              <a:off x="5924619" y="4601935"/>
              <a:ext cx="2306218" cy="488950"/>
            </a:xfrm>
            <a:prstGeom prst="roundRect">
              <a:avLst>
                <a:gd name="adj" fmla="val 50000"/>
              </a:avLst>
            </a:prstGeom>
            <a:noFill/>
            <a:ln w="38100" algn="ctr">
              <a:solidFill>
                <a:schemeClr val="tx1"/>
              </a:solidFill>
              <a:round/>
              <a:headEnd/>
              <a:tailE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hangingPunct="0"/>
              <a:r>
                <a:rPr lang="fa-IR" altLang="en-US" b="1" dirty="0" smtClean="0">
                  <a:solidFill>
                    <a:srgbClr val="FFFF00"/>
                  </a:solidFill>
                  <a:cs typeface="B Nazanin" panose="00000400000000000000" pitchFamily="2" charset="-78"/>
                </a:rPr>
                <a:t>میانگین ارجاعات مقالات</a:t>
              </a:r>
              <a:endParaRPr lang="en-US" b="1" dirty="0">
                <a:solidFill>
                  <a:srgbClr val="FFFF00"/>
                </a:solidFill>
                <a:cs typeface="B Nazanin" panose="00000400000000000000" pitchFamily="2" charset="-78"/>
              </a:endParaRPr>
            </a:p>
          </p:txBody>
        </p:sp>
        <p:sp>
          <p:nvSpPr>
            <p:cNvPr id="35" name="Text Box 39"/>
            <p:cNvSpPr txBox="1">
              <a:spLocks noChangeArrowheads="1"/>
            </p:cNvSpPr>
            <p:nvPr/>
          </p:nvSpPr>
          <p:spPr bwMode="gray">
            <a:xfrm>
              <a:off x="1483224" y="2618423"/>
              <a:ext cx="850353" cy="150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dirty="0" smtClean="0">
                  <a:solidFill>
                    <a:srgbClr val="000000"/>
                  </a:solidFill>
                  <a:cs typeface="B Nazanin" panose="00000400000000000000" pitchFamily="2" charset="-78"/>
                </a:rPr>
                <a:t>دانشکده</a:t>
              </a:r>
              <a:endParaRPr lang="en-US" dirty="0" smtClean="0">
                <a:solidFill>
                  <a:srgbClr val="000000"/>
                </a:solidFill>
                <a:cs typeface="B Nazanin" panose="00000400000000000000" pitchFamily="2" charset="-78"/>
              </a:endParaRPr>
            </a:p>
            <a:p>
              <a:pPr algn="ctr" eaLnBrk="0" hangingPunct="0"/>
              <a:r>
                <a:rPr lang="fa-IR" altLang="en-US" sz="2000" b="1" dirty="0" smtClean="0">
                  <a:solidFill>
                    <a:srgbClr val="C00000"/>
                  </a:solidFill>
                  <a:cs typeface="B Nazanin" panose="00000400000000000000" pitchFamily="2" charset="-78"/>
                </a:rPr>
                <a:t>18/9</a:t>
              </a:r>
              <a:endParaRPr lang="fa-IR" sz="2000" b="1" dirty="0">
                <a:solidFill>
                  <a:srgbClr val="C00000"/>
                </a:solidFill>
                <a:cs typeface="B Nazanin" panose="00000400000000000000" pitchFamily="2" charset="-78"/>
              </a:endParaRPr>
            </a:p>
            <a:p>
              <a:pPr algn="ctr" eaLnBrk="0" hangingPunct="0"/>
              <a:r>
                <a:rPr lang="fa-IR" sz="2000" dirty="0" smtClean="0">
                  <a:solidFill>
                    <a:srgbClr val="000000"/>
                  </a:solidFill>
                  <a:cs typeface="B Nazanin" panose="00000400000000000000" pitchFamily="2" charset="-78"/>
                </a:rPr>
                <a:t>دانشگاه</a:t>
              </a:r>
              <a:endParaRPr lang="en-US" sz="2000" dirty="0" smtClean="0">
                <a:solidFill>
                  <a:srgbClr val="000000"/>
                </a:solidFill>
                <a:cs typeface="B Nazanin" panose="00000400000000000000" pitchFamily="2" charset="-78"/>
              </a:endParaRPr>
            </a:p>
            <a:p>
              <a:pPr algn="ctr" eaLnBrk="0" hangingPunct="0"/>
              <a:r>
                <a:rPr lang="fa-IR" sz="2000" b="1" dirty="0" smtClean="0">
                  <a:solidFill>
                    <a:srgbClr val="C00000"/>
                  </a:solidFill>
                  <a:cs typeface="B Nazanin" panose="00000400000000000000" pitchFamily="2" charset="-78"/>
                </a:rPr>
                <a:t>18/5</a:t>
              </a:r>
              <a:endParaRPr lang="en-US" sz="2000" b="1" dirty="0">
                <a:solidFill>
                  <a:srgbClr val="C00000"/>
                </a:solidFill>
                <a:cs typeface="B Nazanin" panose="00000400000000000000" pitchFamily="2" charset="-78"/>
              </a:endParaRPr>
            </a:p>
          </p:txBody>
        </p:sp>
      </p:grpSp>
      <p:grpSp>
        <p:nvGrpSpPr>
          <p:cNvPr id="50" name="Group 49"/>
          <p:cNvGrpSpPr/>
          <p:nvPr/>
        </p:nvGrpSpPr>
        <p:grpSpPr>
          <a:xfrm>
            <a:off x="2286957" y="3986796"/>
            <a:ext cx="4229259" cy="2462978"/>
            <a:chOff x="849302" y="2362200"/>
            <a:chExt cx="4660911" cy="2670431"/>
          </a:xfrm>
        </p:grpSpPr>
        <p:sp>
          <p:nvSpPr>
            <p:cNvPr id="51" name="AutoShape 4"/>
            <p:cNvSpPr>
              <a:spLocks noChangeArrowheads="1"/>
            </p:cNvSpPr>
            <p:nvPr/>
          </p:nvSpPr>
          <p:spPr bwMode="gray">
            <a:xfrm>
              <a:off x="2941638" y="3119438"/>
              <a:ext cx="474662" cy="546100"/>
            </a:xfrm>
            <a:prstGeom prst="chevron">
              <a:avLst>
                <a:gd name="adj" fmla="val 52514"/>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8" name="Oval 11"/>
            <p:cNvSpPr>
              <a:spLocks noChangeArrowheads="1"/>
            </p:cNvSpPr>
            <p:nvPr/>
          </p:nvSpPr>
          <p:spPr bwMode="gray">
            <a:xfrm>
              <a:off x="914400" y="2362200"/>
              <a:ext cx="2027238" cy="2047875"/>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59" name="Oval 12"/>
            <p:cNvSpPr>
              <a:spLocks noChangeArrowheads="1"/>
            </p:cNvSpPr>
            <p:nvPr/>
          </p:nvSpPr>
          <p:spPr bwMode="gray">
            <a:xfrm>
              <a:off x="914400" y="2362200"/>
              <a:ext cx="2027238" cy="2047875"/>
            </a:xfrm>
            <a:prstGeom prst="ellipse">
              <a:avLst/>
            </a:prstGeom>
            <a:solidFill>
              <a:schemeClr val="bg1">
                <a:lumMod val="40000"/>
                <a:lumOff val="60000"/>
              </a:schemeClr>
            </a:solidFill>
            <a:ln w="38100" algn="ctr">
              <a:solidFill>
                <a:schemeClr val="bg1"/>
              </a:solidFill>
              <a:round/>
              <a:headEnd/>
              <a:tailEnd/>
            </a:ln>
            <a:effectLst/>
            <a:extLs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60" name="Oval 13"/>
            <p:cNvSpPr>
              <a:spLocks noChangeArrowheads="1"/>
            </p:cNvSpPr>
            <p:nvPr/>
          </p:nvSpPr>
          <p:spPr bwMode="gray">
            <a:xfrm>
              <a:off x="1047750" y="2495550"/>
              <a:ext cx="1762125" cy="1781175"/>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61" name="Oval 14"/>
            <p:cNvSpPr>
              <a:spLocks noChangeArrowheads="1"/>
            </p:cNvSpPr>
            <p:nvPr/>
          </p:nvSpPr>
          <p:spPr bwMode="gray">
            <a:xfrm>
              <a:off x="1047750" y="2498725"/>
              <a:ext cx="1763713" cy="1781175"/>
            </a:xfrm>
            <a:prstGeom prst="ellipse">
              <a:avLst/>
            </a:prstGeom>
            <a:solidFill>
              <a:schemeClr val="bg1">
                <a:lumMod val="60000"/>
                <a:lumOff val="40000"/>
              </a:scheme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62" name="Oval 15"/>
            <p:cNvSpPr>
              <a:spLocks noChangeArrowheads="1"/>
            </p:cNvSpPr>
            <p:nvPr/>
          </p:nvSpPr>
          <p:spPr bwMode="gray">
            <a:xfrm>
              <a:off x="1135063" y="2584450"/>
              <a:ext cx="1585912" cy="160337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63" name="Group 16"/>
            <p:cNvGrpSpPr>
              <a:grpSpLocks/>
            </p:cNvGrpSpPr>
            <p:nvPr/>
          </p:nvGrpSpPr>
          <p:grpSpPr bwMode="auto">
            <a:xfrm>
              <a:off x="1160463" y="2608263"/>
              <a:ext cx="1535112" cy="1552575"/>
              <a:chOff x="4166" y="1706"/>
              <a:chExt cx="1252" cy="1252"/>
            </a:xfrm>
          </p:grpSpPr>
          <p:sp>
            <p:nvSpPr>
              <p:cNvPr id="85" name="Oval 1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86" name="Oval 1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87" name="Oval 1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88" name="Oval 2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64" name="Oval 21"/>
            <p:cNvSpPr>
              <a:spLocks noChangeArrowheads="1"/>
            </p:cNvSpPr>
            <p:nvPr/>
          </p:nvSpPr>
          <p:spPr bwMode="gray">
            <a:xfrm>
              <a:off x="3482975" y="2368550"/>
              <a:ext cx="2027238" cy="2047875"/>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65" name="Oval 22"/>
            <p:cNvSpPr>
              <a:spLocks noChangeArrowheads="1"/>
            </p:cNvSpPr>
            <p:nvPr/>
          </p:nvSpPr>
          <p:spPr bwMode="gray">
            <a:xfrm>
              <a:off x="3482975" y="2368550"/>
              <a:ext cx="2027238" cy="2047875"/>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38100" algn="ctr">
                  <a:solidFill>
                    <a:schemeClr val="bg1"/>
                  </a:solidFill>
                  <a:round/>
                  <a:headEnd/>
                  <a:tailEnd/>
                </a14:hiddenLine>
              </a:ext>
            </a:extLst>
          </p:spPr>
          <p:txBody>
            <a:bodyPr wrap="none" anchor="ctr">
              <a:spAutoFit/>
            </a:bodyPr>
            <a:lstStyle/>
            <a:p>
              <a:endParaRPr lang="en-US" dirty="0"/>
            </a:p>
          </p:txBody>
        </p:sp>
        <p:sp>
          <p:nvSpPr>
            <p:cNvPr id="66" name="Oval 23"/>
            <p:cNvSpPr>
              <a:spLocks noChangeArrowheads="1"/>
            </p:cNvSpPr>
            <p:nvPr/>
          </p:nvSpPr>
          <p:spPr bwMode="gray">
            <a:xfrm>
              <a:off x="3614738" y="2501900"/>
              <a:ext cx="1763712" cy="1781175"/>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67" name="Oval 24"/>
            <p:cNvSpPr>
              <a:spLocks noChangeArrowheads="1"/>
            </p:cNvSpPr>
            <p:nvPr/>
          </p:nvSpPr>
          <p:spPr bwMode="gray">
            <a:xfrm>
              <a:off x="3616325" y="2505075"/>
              <a:ext cx="1762125" cy="1781175"/>
            </a:xfrm>
            <a:prstGeom prst="ellipse">
              <a:avLst/>
            </a:prstGeom>
            <a:solidFill>
              <a:srgbClr val="7030A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68" name="Oval 25"/>
            <p:cNvSpPr>
              <a:spLocks noChangeArrowheads="1"/>
            </p:cNvSpPr>
            <p:nvPr/>
          </p:nvSpPr>
          <p:spPr bwMode="gray">
            <a:xfrm>
              <a:off x="3703638" y="2590800"/>
              <a:ext cx="1585912" cy="160337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69" name="Group 26"/>
            <p:cNvGrpSpPr>
              <a:grpSpLocks/>
            </p:cNvGrpSpPr>
            <p:nvPr/>
          </p:nvGrpSpPr>
          <p:grpSpPr bwMode="auto">
            <a:xfrm>
              <a:off x="3729038" y="2608263"/>
              <a:ext cx="1535112" cy="1552575"/>
              <a:chOff x="4166" y="1706"/>
              <a:chExt cx="1252" cy="1252"/>
            </a:xfrm>
          </p:grpSpPr>
          <p:sp>
            <p:nvSpPr>
              <p:cNvPr id="81" name="Oval 2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82" name="Oval 2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83" name="Oval 2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84" name="Oval 3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72" name="AutoShape 37"/>
            <p:cNvSpPr>
              <a:spLocks noChangeArrowheads="1"/>
            </p:cNvSpPr>
            <p:nvPr/>
          </p:nvSpPr>
          <p:spPr bwMode="invGray">
            <a:xfrm>
              <a:off x="849302" y="4543681"/>
              <a:ext cx="2092335" cy="488950"/>
            </a:xfrm>
            <a:prstGeom prst="roundRect">
              <a:avLst>
                <a:gd name="adj" fmla="val 50000"/>
              </a:avLst>
            </a:prstGeom>
            <a:noFill/>
            <a:ln w="38100" algn="ctr">
              <a:solidFill>
                <a:schemeClr val="tx1"/>
              </a:solidFill>
              <a:round/>
              <a:headEnd/>
              <a:tailE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hangingPunct="0"/>
              <a:r>
                <a:rPr lang="en-US" altLang="en-US" sz="2000" dirty="0" smtClean="0">
                  <a:solidFill>
                    <a:srgbClr val="FFFF00"/>
                  </a:solidFill>
                  <a:latin typeface="Times New Roman" panose="02020603050405020304" pitchFamily="18" charset="0"/>
                  <a:cs typeface="Times New Roman" panose="02020603050405020304" pitchFamily="18" charset="0"/>
                </a:rPr>
                <a:t>h-index</a:t>
              </a:r>
              <a:r>
                <a:rPr lang="fa-IR" altLang="en-US" sz="2000" dirty="0" smtClean="0">
                  <a:solidFill>
                    <a:srgbClr val="FFFF00"/>
                  </a:solidFill>
                  <a:latin typeface="Times New Roman" panose="02020603050405020304" pitchFamily="18" charset="0"/>
                  <a:cs typeface="Times New Roman" panose="02020603050405020304" pitchFamily="18" charset="0"/>
                </a:rPr>
                <a:t> میانگین </a:t>
              </a:r>
              <a:endParaRPr lang="fa-IR" altLang="en-US" sz="2000" dirty="0">
                <a:solidFill>
                  <a:srgbClr val="FFFF00"/>
                </a:solidFill>
                <a:latin typeface="Times New Roman" panose="02020603050405020304" pitchFamily="18" charset="0"/>
                <a:cs typeface="Times New Roman" panose="02020603050405020304" pitchFamily="18" charset="0"/>
              </a:endParaRPr>
            </a:p>
          </p:txBody>
        </p:sp>
      </p:grpSp>
      <p:sp>
        <p:nvSpPr>
          <p:cNvPr id="89" name="AutoShape 36"/>
          <p:cNvSpPr>
            <a:spLocks noChangeArrowheads="1"/>
          </p:cNvSpPr>
          <p:nvPr/>
        </p:nvSpPr>
        <p:spPr bwMode="invGray">
          <a:xfrm>
            <a:off x="4348187" y="6000347"/>
            <a:ext cx="2460964" cy="452989"/>
          </a:xfrm>
          <a:prstGeom prst="roundRect">
            <a:avLst>
              <a:gd name="adj" fmla="val 50000"/>
            </a:avLst>
          </a:prstGeom>
          <a:noFill/>
          <a:ln w="38100" algn="ctr">
            <a:solidFill>
              <a:schemeClr val="tx1"/>
            </a:solidFill>
            <a:round/>
            <a:headEnd/>
            <a:tailEnd/>
          </a:ln>
          <a:effectLst/>
          <a:extLst>
            <a:ext uri="{909E8E84-426E-40DD-AFC4-6F175D3DCCD1}">
              <a14:hiddenFill xmlns:a14="http://schemas.microsoft.com/office/drawing/2010/main">
                <a:gradFill rotWithShape="1">
                  <a:gsLst>
                    <a:gs pos="0">
                      <a:schemeClr val="bg1"/>
                    </a:gs>
                    <a:gs pos="100000">
                      <a:schemeClr val="bg1">
                        <a:gamma/>
                        <a:shade val="46275"/>
                        <a:invGamma/>
                      </a:schemeClr>
                    </a:gs>
                  </a:gsLst>
                  <a:lin ang="0" scaled="1"/>
                </a:gra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hangingPunct="0"/>
            <a:r>
              <a:rPr lang="fa-IR" altLang="en-US" b="1" dirty="0" smtClean="0">
                <a:solidFill>
                  <a:srgbClr val="FFFF00"/>
                </a:solidFill>
                <a:cs typeface="B Nazanin" panose="00000400000000000000" pitchFamily="2" charset="-78"/>
              </a:rPr>
              <a:t>تعداد پژوهشگران </a:t>
            </a:r>
            <a:r>
              <a:rPr lang="fa-IR" altLang="en-US" b="1" dirty="0">
                <a:solidFill>
                  <a:srgbClr val="FFFF00"/>
                </a:solidFill>
                <a:cs typeface="B Nazanin" panose="00000400000000000000" pitchFamily="2" charset="-78"/>
              </a:rPr>
              <a:t>پسا دکتری</a:t>
            </a:r>
            <a:endParaRPr lang="en-US" b="1" dirty="0">
              <a:solidFill>
                <a:srgbClr val="FFFF00"/>
              </a:solidFill>
              <a:cs typeface="B Nazanin" panose="00000400000000000000" pitchFamily="2" charset="-78"/>
            </a:endParaRPr>
          </a:p>
        </p:txBody>
      </p:sp>
      <p:sp>
        <p:nvSpPr>
          <p:cNvPr id="90" name="Text Box 39"/>
          <p:cNvSpPr txBox="1">
            <a:spLocks noChangeArrowheads="1"/>
          </p:cNvSpPr>
          <p:nvPr/>
        </p:nvSpPr>
        <p:spPr bwMode="gray">
          <a:xfrm>
            <a:off x="3986879" y="1699223"/>
            <a:ext cx="827471"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dirty="0" smtClean="0">
                <a:solidFill>
                  <a:srgbClr val="000000"/>
                </a:solidFill>
                <a:cs typeface="B Nazanin" panose="00000400000000000000" pitchFamily="2" charset="-78"/>
              </a:rPr>
              <a:t>دانشکده</a:t>
            </a:r>
          </a:p>
          <a:p>
            <a:pPr algn="ctr" eaLnBrk="0" hangingPunct="0"/>
            <a:r>
              <a:rPr lang="fa-IR" altLang="en-US" sz="2000" b="1" dirty="0" smtClean="0">
                <a:solidFill>
                  <a:srgbClr val="C00000"/>
                </a:solidFill>
                <a:cs typeface="B Nazanin" panose="00000400000000000000" pitchFamily="2" charset="-78"/>
              </a:rPr>
              <a:t>384/7</a:t>
            </a:r>
            <a:endParaRPr lang="fa-IR" altLang="en-US" sz="2000" b="1" dirty="0">
              <a:solidFill>
                <a:srgbClr val="C00000"/>
              </a:solidFill>
              <a:cs typeface="B Nazanin" panose="00000400000000000000" pitchFamily="2" charset="-78"/>
            </a:endParaRPr>
          </a:p>
          <a:p>
            <a:pPr algn="ctr" eaLnBrk="0" hangingPunct="0"/>
            <a:r>
              <a:rPr lang="fa-IR" dirty="0" smtClean="0">
                <a:solidFill>
                  <a:srgbClr val="000000"/>
                </a:solidFill>
                <a:cs typeface="B Nazanin" panose="00000400000000000000" pitchFamily="2" charset="-78"/>
              </a:rPr>
              <a:t>دانشگاه</a:t>
            </a:r>
          </a:p>
          <a:p>
            <a:pPr algn="ctr" eaLnBrk="0" hangingPunct="0"/>
            <a:r>
              <a:rPr lang="fa-IR" altLang="en-US" sz="2000" b="1" dirty="0" smtClean="0">
                <a:solidFill>
                  <a:srgbClr val="C00000"/>
                </a:solidFill>
                <a:cs typeface="B Nazanin" panose="00000400000000000000" pitchFamily="2" charset="-78"/>
              </a:rPr>
              <a:t>215</a:t>
            </a:r>
            <a:endParaRPr lang="fa-IR" altLang="en-US" sz="2000" b="1" dirty="0">
              <a:solidFill>
                <a:srgbClr val="C00000"/>
              </a:solidFill>
              <a:cs typeface="B Nazanin" panose="00000400000000000000" pitchFamily="2" charset="-78"/>
            </a:endParaRPr>
          </a:p>
        </p:txBody>
      </p:sp>
      <p:sp>
        <p:nvSpPr>
          <p:cNvPr id="91" name="Text Box 39"/>
          <p:cNvSpPr txBox="1">
            <a:spLocks noChangeArrowheads="1"/>
          </p:cNvSpPr>
          <p:nvPr/>
        </p:nvSpPr>
        <p:spPr bwMode="gray">
          <a:xfrm>
            <a:off x="6258311" y="1700808"/>
            <a:ext cx="89960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dirty="0" smtClean="0">
                <a:solidFill>
                  <a:srgbClr val="000000"/>
                </a:solidFill>
                <a:cs typeface="B Nazanin" panose="00000400000000000000" pitchFamily="2" charset="-78"/>
              </a:rPr>
              <a:t>دانشکده</a:t>
            </a:r>
          </a:p>
          <a:p>
            <a:pPr algn="ctr" eaLnBrk="0" hangingPunct="0"/>
            <a:r>
              <a:rPr lang="fa-IR" altLang="en-US" sz="2000" b="1" dirty="0" smtClean="0">
                <a:solidFill>
                  <a:srgbClr val="C00000"/>
                </a:solidFill>
                <a:cs typeface="B Nazanin" panose="00000400000000000000" pitchFamily="2" charset="-78"/>
              </a:rPr>
              <a:t>1379</a:t>
            </a:r>
            <a:endParaRPr lang="fa-IR" altLang="en-US" sz="2000" b="1" dirty="0">
              <a:solidFill>
                <a:srgbClr val="C00000"/>
              </a:solidFill>
              <a:cs typeface="B Nazanin" panose="00000400000000000000" pitchFamily="2" charset="-78"/>
            </a:endParaRPr>
          </a:p>
          <a:p>
            <a:pPr algn="ctr" eaLnBrk="0" hangingPunct="0"/>
            <a:r>
              <a:rPr lang="fa-IR" dirty="0" smtClean="0">
                <a:solidFill>
                  <a:srgbClr val="000000"/>
                </a:solidFill>
                <a:cs typeface="B Nazanin" panose="00000400000000000000" pitchFamily="2" charset="-78"/>
              </a:rPr>
              <a:t>دانشگاه</a:t>
            </a:r>
          </a:p>
          <a:p>
            <a:pPr algn="ctr" eaLnBrk="0" hangingPunct="0"/>
            <a:r>
              <a:rPr lang="fa-IR" sz="2000" b="1" dirty="0" smtClean="0">
                <a:solidFill>
                  <a:srgbClr val="C00000"/>
                </a:solidFill>
                <a:cs typeface="B Nazanin" panose="00000400000000000000" pitchFamily="2" charset="-78"/>
              </a:rPr>
              <a:t>513/25</a:t>
            </a:r>
            <a:endParaRPr lang="en-US" sz="2000" b="1" dirty="0">
              <a:solidFill>
                <a:srgbClr val="C00000"/>
              </a:solidFill>
              <a:cs typeface="B Nazanin" panose="00000400000000000000" pitchFamily="2" charset="-78"/>
            </a:endParaRPr>
          </a:p>
        </p:txBody>
      </p:sp>
      <p:sp>
        <p:nvSpPr>
          <p:cNvPr id="92" name="Text Box 39"/>
          <p:cNvSpPr txBox="1">
            <a:spLocks noChangeArrowheads="1"/>
          </p:cNvSpPr>
          <p:nvPr/>
        </p:nvSpPr>
        <p:spPr bwMode="gray">
          <a:xfrm>
            <a:off x="2950966" y="4293096"/>
            <a:ext cx="75693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dirty="0" smtClean="0">
                <a:solidFill>
                  <a:srgbClr val="000000"/>
                </a:solidFill>
                <a:cs typeface="B Nazanin" panose="00000400000000000000" pitchFamily="2" charset="-78"/>
              </a:rPr>
              <a:t>دانشکده</a:t>
            </a:r>
          </a:p>
          <a:p>
            <a:pPr algn="ctr" eaLnBrk="0" hangingPunct="0"/>
            <a:r>
              <a:rPr lang="fa-IR" altLang="en-US" sz="2000" b="1" dirty="0" smtClean="0">
                <a:solidFill>
                  <a:srgbClr val="C00000"/>
                </a:solidFill>
                <a:cs typeface="B Nazanin" panose="00000400000000000000" pitchFamily="2" charset="-78"/>
              </a:rPr>
              <a:t>24/5</a:t>
            </a:r>
            <a:endParaRPr lang="fa-IR" sz="2000" b="1" dirty="0" smtClean="0">
              <a:solidFill>
                <a:srgbClr val="C00000"/>
              </a:solidFill>
              <a:cs typeface="B Nazanin" panose="00000400000000000000" pitchFamily="2" charset="-78"/>
            </a:endParaRPr>
          </a:p>
          <a:p>
            <a:pPr algn="ctr" eaLnBrk="0" hangingPunct="0"/>
            <a:r>
              <a:rPr lang="fa-IR" dirty="0" smtClean="0">
                <a:solidFill>
                  <a:srgbClr val="000000"/>
                </a:solidFill>
                <a:cs typeface="B Nazanin" panose="00000400000000000000" pitchFamily="2" charset="-78"/>
              </a:rPr>
              <a:t>دانشگاه</a:t>
            </a:r>
          </a:p>
          <a:p>
            <a:pPr algn="ctr" eaLnBrk="0" hangingPunct="0"/>
            <a:r>
              <a:rPr lang="fa-IR" b="1" dirty="0" smtClean="0">
                <a:solidFill>
                  <a:srgbClr val="C00000"/>
                </a:solidFill>
                <a:cs typeface="B Nazanin" panose="00000400000000000000" pitchFamily="2" charset="-78"/>
              </a:rPr>
              <a:t>12/5</a:t>
            </a:r>
            <a:endParaRPr lang="en-US" b="1" dirty="0">
              <a:solidFill>
                <a:srgbClr val="C00000"/>
              </a:solidFill>
              <a:cs typeface="B Nazanin" panose="00000400000000000000" pitchFamily="2" charset="-78"/>
            </a:endParaRPr>
          </a:p>
        </p:txBody>
      </p:sp>
      <p:sp>
        <p:nvSpPr>
          <p:cNvPr id="93" name="Text Box 39"/>
          <p:cNvSpPr txBox="1">
            <a:spLocks noChangeArrowheads="1"/>
          </p:cNvSpPr>
          <p:nvPr/>
        </p:nvSpPr>
        <p:spPr bwMode="gray">
          <a:xfrm>
            <a:off x="5255222" y="4341366"/>
            <a:ext cx="75693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dirty="0" smtClean="0">
                <a:solidFill>
                  <a:srgbClr val="000000"/>
                </a:solidFill>
                <a:cs typeface="B Nazanin" panose="00000400000000000000" pitchFamily="2" charset="-78"/>
              </a:rPr>
              <a:t>دانشکده</a:t>
            </a:r>
          </a:p>
          <a:p>
            <a:pPr algn="ctr" eaLnBrk="0" hangingPunct="0"/>
            <a:r>
              <a:rPr lang="fa-IR" sz="2000" b="1" dirty="0" smtClean="0">
                <a:solidFill>
                  <a:srgbClr val="C00000"/>
                </a:solidFill>
                <a:cs typeface="B Nazanin" panose="00000400000000000000" pitchFamily="2" charset="-78"/>
              </a:rPr>
              <a:t>8</a:t>
            </a:r>
          </a:p>
          <a:p>
            <a:pPr algn="ctr" eaLnBrk="0" hangingPunct="0"/>
            <a:r>
              <a:rPr lang="fa-IR" dirty="0" smtClean="0">
                <a:solidFill>
                  <a:srgbClr val="000000"/>
                </a:solidFill>
                <a:cs typeface="B Nazanin" panose="00000400000000000000" pitchFamily="2" charset="-78"/>
              </a:rPr>
              <a:t>دانشگاه</a:t>
            </a:r>
          </a:p>
          <a:p>
            <a:pPr algn="ctr" eaLnBrk="0" hangingPunct="0"/>
            <a:r>
              <a:rPr lang="fa-IR" b="1" dirty="0" smtClean="0">
                <a:solidFill>
                  <a:srgbClr val="C00000"/>
                </a:solidFill>
                <a:cs typeface="B Nazanin" panose="00000400000000000000" pitchFamily="2" charset="-78"/>
              </a:rPr>
              <a:t>16</a:t>
            </a:r>
            <a:endParaRPr lang="en-US" b="1" dirty="0">
              <a:solidFill>
                <a:srgbClr val="C00000"/>
              </a:solidFill>
              <a:cs typeface="B Nazanin" panose="00000400000000000000" pitchFamily="2" charset="-78"/>
            </a:endParaRPr>
          </a:p>
        </p:txBody>
      </p:sp>
      <p:sp>
        <p:nvSpPr>
          <p:cNvPr id="71"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73" name="Slide Number Placeholder 2"/>
          <p:cNvSpPr>
            <a:spLocks noGrp="1"/>
          </p:cNvSpPr>
          <p:nvPr>
            <p:ph type="sldNum" sz="quarter" idx="12"/>
          </p:nvPr>
        </p:nvSpPr>
        <p:spPr>
          <a:xfrm>
            <a:off x="3855726" y="6580584"/>
            <a:ext cx="1197496" cy="304800"/>
          </a:xfrm>
        </p:spPr>
        <p:txBody>
          <a:bodyPr/>
          <a:lstStyle/>
          <a:p>
            <a:pPr algn="ctr"/>
            <a:r>
              <a:rPr lang="fa-IR" dirty="0" smtClean="0">
                <a:cs typeface="B Titr" panose="00000700000000000000" pitchFamily="2" charset="-78"/>
              </a:rPr>
              <a:t>16</a:t>
            </a:r>
            <a:endParaRPr lang="en-US" dirty="0">
              <a:cs typeface="B Titr" panose="00000700000000000000" pitchFamily="2" charset="-78"/>
            </a:endParaRPr>
          </a:p>
        </p:txBody>
      </p:sp>
    </p:spTree>
    <p:extLst>
      <p:ext uri="{BB962C8B-B14F-4D97-AF65-F5344CB8AC3E}">
        <p14:creationId xmlns:p14="http://schemas.microsoft.com/office/powerpoint/2010/main" val="808671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8405" y="504824"/>
            <a:ext cx="5508135" cy="563563"/>
          </a:xfrm>
        </p:spPr>
        <p:txBody>
          <a:bodyPr/>
          <a:lstStyle/>
          <a:p>
            <a:r>
              <a:rPr lang="fa-IR" sz="2000" b="0" dirty="0">
                <a:cs typeface="B Titr" panose="00000700000000000000" pitchFamily="2" charset="-78"/>
              </a:rPr>
              <a:t>شاخص های اهداف </a:t>
            </a:r>
            <a:r>
              <a:rPr lang="fa-IR" sz="2400" b="0" dirty="0">
                <a:effectLst>
                  <a:outerShdw blurRad="38100" dist="38100" dir="2700000" algn="tl">
                    <a:srgbClr val="000000">
                      <a:alpha val="43137"/>
                    </a:srgbClr>
                  </a:outerShdw>
                </a:effectLst>
                <a:cs typeface="B Titr" panose="00000700000000000000" pitchFamily="2" charset="-78"/>
              </a:rPr>
              <a:t>کمی</a:t>
            </a:r>
            <a:r>
              <a:rPr lang="fa-IR" sz="2000" b="0" dirty="0">
                <a:cs typeface="B Titr" panose="00000700000000000000" pitchFamily="2" charset="-78"/>
              </a:rPr>
              <a:t> در برنامه عملکرد دانشکده شیمی</a:t>
            </a:r>
            <a:endParaRPr lang="en-US" sz="2000" b="0" dirty="0">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a:xfrm>
                <a:off x="381000" y="1831032"/>
                <a:ext cx="8305800" cy="383021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indent="0" algn="r" rtl="1">
                  <a:lnSpc>
                    <a:spcPct val="107000"/>
                  </a:lnSpc>
                  <a:spcAft>
                    <a:spcPts val="0"/>
                  </a:spcAft>
                  <a:buNone/>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3-1-  نسبت های آماری مهم دانشکده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نسبت تعداد دانشجوی روزانه به تعداد عضو هیأت علمی: </a:t>
                </a:r>
                <a14:m>
                  <m:oMath xmlns:m="http://schemas.openxmlformats.org/officeDocument/2006/math">
                    <m:f>
                      <m:fPr>
                        <m:ctrlP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ctrlPr>
                      </m:fPr>
                      <m:num>
                        <m: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t>310</m:t>
                        </m:r>
                      </m:num>
                      <m:den>
                        <m: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t>19</m:t>
                        </m:r>
                      </m:den>
                    </m:f>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16</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31</m:t>
                    </m:r>
                  </m:oMath>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نسبت تعداد دانشجوی روزانه به تعداد عضو غیر هیأت علمی: </a:t>
                </a:r>
                <a14:m>
                  <m:oMath xmlns:m="http://schemas.openxmlformats.org/officeDocument/2006/math">
                    <m:f>
                      <m:fPr>
                        <m:ctrlP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ctrlPr>
                      </m:fPr>
                      <m:num>
                        <m: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t>310</m:t>
                        </m:r>
                      </m:num>
                      <m:den>
                        <m: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t>9</m:t>
                        </m:r>
                      </m:den>
                    </m:f>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34</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44</m:t>
                    </m:r>
                  </m:oMath>
                </a14:m>
                <a:r>
                  <a:rPr lang="en-US" sz="2400" dirty="0">
                    <a:solidFill>
                      <a:srgbClr val="000000"/>
                    </a:solidFill>
                    <a:latin typeface="B Nazanin" panose="00000400000000000000" pitchFamily="2" charset="-78"/>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نسبت تعداد عضو غیر هیأت علمی به عضو هیأت علمی: </a:t>
                </a:r>
                <a14:m>
                  <m:oMath xmlns:m="http://schemas.openxmlformats.org/officeDocument/2006/math">
                    <m:f>
                      <m:fPr>
                        <m:ctrlP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ctrlPr>
                      </m:fPr>
                      <m:num>
                        <m: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t>9</m:t>
                        </m:r>
                      </m:num>
                      <m:den>
                        <m: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t>19</m:t>
                        </m:r>
                      </m:den>
                    </m:f>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0</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47</m:t>
                    </m:r>
                  </m:oMath>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سرانه فضاهای فیزیکی در اختیار دانشکده به دانشجوی روزانه: :</a:t>
                </a:r>
                <a:r>
                  <a:rPr lang="fa-I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1057</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310</m:t>
                        </m:r>
                      </m:den>
                    </m:f>
                    <m:r>
                      <a:rPr lang="en-US" sz="24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r>
                      <a:rPr lang="en-US" sz="24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00"/>
                        </a:solidFill>
                        <a:latin typeface="Cambria Math" panose="02040503050406030204" pitchFamily="18" charset="0"/>
                        <a:ea typeface="Calibri" panose="020F0502020204030204" pitchFamily="34" charset="0"/>
                        <a:cs typeface="Times New Roman" panose="02020603050405020304" pitchFamily="18" charset="0"/>
                      </a:rPr>
                      <m:t>41</m:t>
                    </m:r>
                  </m:oMath>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سرانه فضاهای فیزیکی دانشکده به عضو هیأت علمی: </a:t>
                </a:r>
                <a14:m>
                  <m:oMath xmlns:m="http://schemas.openxmlformats.org/officeDocument/2006/math">
                    <m:f>
                      <m:fPr>
                        <m:ctrlP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ctrlPr>
                      </m:fPr>
                      <m:num>
                        <m: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t>1057</m:t>
                        </m:r>
                        <m: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t>.</m:t>
                        </m:r>
                        <m: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t>5</m:t>
                        </m:r>
                      </m:num>
                      <m:den>
                        <m:r>
                          <a:rPr lang="en-US" sz="2400" i="1">
                            <a:solidFill>
                              <a:srgbClr val="000000"/>
                            </a:solidFill>
                            <a:latin typeface="Cambria Math" panose="02040503050406030204" pitchFamily="18" charset="0"/>
                            <a:ea typeface="Calibri" panose="020F0502020204030204" pitchFamily="34" charset="0"/>
                            <a:cs typeface="B Nazanin" panose="00000400000000000000" pitchFamily="2" charset="-78"/>
                          </a:rPr>
                          <m:t>19</m:t>
                        </m:r>
                      </m:den>
                    </m:f>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55</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m:t>
                    </m:r>
                    <m:r>
                      <a:rPr lang="en-US" sz="2400">
                        <a:solidFill>
                          <a:srgbClr val="000000"/>
                        </a:solidFill>
                        <a:latin typeface="Cambria Math" panose="02040503050406030204" pitchFamily="18" charset="0"/>
                        <a:ea typeface="Calibri" panose="020F0502020204030204" pitchFamily="34" charset="0"/>
                        <a:cs typeface="B Nazanin" panose="00000400000000000000" pitchFamily="2" charset="-78"/>
                      </a:rPr>
                      <m:t>65</m:t>
                    </m:r>
                  </m:oMath>
                </a14:m>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xfrm>
                <a:off x="381000" y="1831032"/>
                <a:ext cx="8305800" cy="3830216"/>
              </a:xfrm>
              <a:prstGeom prst="rect">
                <a:avLst/>
              </a:prstGeom>
              <a:blipFill>
                <a:blip r:embed="rId2"/>
                <a:stretch>
                  <a:fillRect r="-1246" b="-1743"/>
                </a:stretch>
              </a:blipFill>
            </p:spPr>
            <p:txBody>
              <a:bodyPr/>
              <a:lstStyle/>
              <a:p>
                <a:r>
                  <a:rPr lang="en-US">
                    <a:noFill/>
                  </a:rPr>
                  <a:t> </a:t>
                </a:r>
              </a:p>
            </p:txBody>
          </p:sp>
        </mc:Fallback>
      </mc:AlternateContent>
      <p:sp>
        <p:nvSpPr>
          <p:cNvPr id="11"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7" name="Slide Number Placeholder 2"/>
          <p:cNvSpPr>
            <a:spLocks noGrp="1"/>
          </p:cNvSpPr>
          <p:nvPr>
            <p:ph type="sldNum" sz="quarter" idx="12"/>
          </p:nvPr>
        </p:nvSpPr>
        <p:spPr>
          <a:xfrm>
            <a:off x="4238600" y="6525344"/>
            <a:ext cx="1197496" cy="304800"/>
          </a:xfrm>
        </p:spPr>
        <p:txBody>
          <a:bodyPr/>
          <a:lstStyle/>
          <a:p>
            <a:pPr algn="ctr"/>
            <a:r>
              <a:rPr lang="fa-IR" dirty="0" smtClean="0">
                <a:cs typeface="B Titr" panose="00000700000000000000" pitchFamily="2" charset="-78"/>
              </a:rPr>
              <a:t>17</a:t>
            </a:r>
            <a:endParaRPr lang="en-US" dirty="0">
              <a:cs typeface="B Titr" panose="00000700000000000000" pitchFamily="2" charset="-78"/>
            </a:endParaRPr>
          </a:p>
        </p:txBody>
      </p:sp>
    </p:spTree>
    <p:extLst>
      <p:ext uri="{BB962C8B-B14F-4D97-AF65-F5344CB8AC3E}">
        <p14:creationId xmlns:p14="http://schemas.microsoft.com/office/powerpoint/2010/main" val="1236767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102824" y="2638031"/>
            <a:ext cx="6552728" cy="708025"/>
          </a:xfrm>
        </p:spPr>
        <p:txBody>
          <a:bodyPr/>
          <a:lstStyle/>
          <a:p>
            <a:pPr algn="ctr"/>
            <a:r>
              <a:rPr lang="fa-IR" sz="3600" dirty="0" smtClean="0">
                <a:solidFill>
                  <a:schemeClr val="bg1"/>
                </a:solidFill>
                <a:latin typeface="Homa" panose="01000500000000000000" pitchFamily="2" charset="-78"/>
                <a:cs typeface="Homa" panose="01000500000000000000" pitchFamily="2" charset="-78"/>
              </a:rPr>
              <a:t/>
            </a:r>
            <a:br>
              <a:rPr lang="fa-IR" sz="3600" dirty="0" smtClean="0">
                <a:solidFill>
                  <a:schemeClr val="bg1"/>
                </a:solidFill>
                <a:latin typeface="Homa" panose="01000500000000000000" pitchFamily="2" charset="-78"/>
                <a:cs typeface="Homa" panose="01000500000000000000" pitchFamily="2" charset="-78"/>
              </a:rPr>
            </a:br>
            <a:endParaRPr lang="en-US" sz="3600" dirty="0">
              <a:solidFill>
                <a:schemeClr val="bg1"/>
              </a:solidFill>
              <a:latin typeface="Homa" panose="01000500000000000000" pitchFamily="2" charset="-78"/>
              <a:cs typeface="Homa" panose="01000500000000000000" pitchFamily="2" charset="-78"/>
            </a:endParaRPr>
          </a:p>
        </p:txBody>
      </p:sp>
      <p:sp>
        <p:nvSpPr>
          <p:cNvPr id="3" name="Rectangle 2"/>
          <p:cNvSpPr/>
          <p:nvPr/>
        </p:nvSpPr>
        <p:spPr>
          <a:xfrm>
            <a:off x="251520" y="260648"/>
            <a:ext cx="1368152" cy="7920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33337"/>
            <a:ext cx="182331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85983" y="2440182"/>
            <a:ext cx="5953874" cy="707886"/>
          </a:xfrm>
          <a:prstGeom prst="rect">
            <a:avLst/>
          </a:prstGeom>
        </p:spPr>
        <p:txBody>
          <a:bodyPr wrap="none">
            <a:spAutoFit/>
          </a:bodyPr>
          <a:lstStyle/>
          <a:p>
            <a:r>
              <a:rPr lang="en-US" sz="4000" b="1" dirty="0" smtClean="0">
                <a:solidFill>
                  <a:schemeClr val="bg1"/>
                </a:solidFill>
                <a:effectLst>
                  <a:outerShdw blurRad="38100" dist="38100" dir="2700000" algn="tl">
                    <a:srgbClr val="000000">
                      <a:alpha val="43137"/>
                    </a:srgbClr>
                  </a:outerShdw>
                </a:effectLst>
                <a:latin typeface="Homa" panose="01000500000000000000" pitchFamily="2" charset="-78"/>
                <a:ea typeface="+mj-ea"/>
                <a:cs typeface="Homa" panose="01000500000000000000" pitchFamily="2" charset="-78"/>
              </a:rPr>
              <a:t> </a:t>
            </a:r>
            <a:r>
              <a:rPr lang="fa-IR" sz="4000" b="1" dirty="0" smtClean="0">
                <a:solidFill>
                  <a:schemeClr val="bg1"/>
                </a:solidFill>
                <a:effectLst>
                  <a:outerShdw blurRad="38100" dist="38100" dir="2700000" algn="tl">
                    <a:srgbClr val="000000">
                      <a:alpha val="43137"/>
                    </a:srgbClr>
                  </a:outerShdw>
                </a:effectLst>
                <a:latin typeface="Homa" panose="01000500000000000000" pitchFamily="2" charset="-78"/>
                <a:ea typeface="+mj-ea"/>
                <a:cs typeface="Homa" panose="01000500000000000000" pitchFamily="2" charset="-78"/>
              </a:rPr>
              <a:t> گزارش عملکرد </a:t>
            </a:r>
            <a:r>
              <a:rPr lang="fa-IR" sz="4000" b="1" dirty="0">
                <a:solidFill>
                  <a:schemeClr val="bg1"/>
                </a:solidFill>
                <a:effectLst>
                  <a:outerShdw blurRad="38100" dist="38100" dir="2700000" algn="tl">
                    <a:srgbClr val="000000">
                      <a:alpha val="43137"/>
                    </a:srgbClr>
                  </a:outerShdw>
                </a:effectLst>
                <a:latin typeface="Homa" panose="01000500000000000000" pitchFamily="2" charset="-78"/>
                <a:ea typeface="+mj-ea"/>
                <a:cs typeface="Homa" panose="01000500000000000000" pitchFamily="2" charset="-78"/>
              </a:rPr>
              <a:t>دانشکده شیمی </a:t>
            </a:r>
            <a:endParaRPr lang="en-US" sz="4000" b="1" dirty="0">
              <a:solidFill>
                <a:schemeClr val="bg1"/>
              </a:solidFill>
              <a:effectLst>
                <a:outerShdw blurRad="38100" dist="38100" dir="2700000" algn="tl">
                  <a:srgbClr val="000000">
                    <a:alpha val="43137"/>
                  </a:srgbClr>
                </a:outerShdw>
              </a:effectLst>
              <a:latin typeface="Homa" panose="01000500000000000000" pitchFamily="2" charset="-78"/>
              <a:ea typeface="+mj-ea"/>
              <a:cs typeface="Homa" panose="01000500000000000000" pitchFamily="2" charset="-78"/>
            </a:endParaRPr>
          </a:p>
        </p:txBody>
      </p:sp>
      <p:sp>
        <p:nvSpPr>
          <p:cNvPr id="9" name="Rectangle 7"/>
          <p:cNvSpPr>
            <a:spLocks noGrp="1" noChangeArrowheads="1"/>
          </p:cNvSpPr>
          <p:nvPr>
            <p:ph type="subTitle" idx="1"/>
          </p:nvPr>
        </p:nvSpPr>
        <p:spPr>
          <a:xfrm>
            <a:off x="215775" y="5013176"/>
            <a:ext cx="6415608" cy="457200"/>
          </a:xfrm>
        </p:spPr>
        <p:txBody>
          <a:bodyPr rtlCol="0">
            <a:noAutofit/>
          </a:bodyPr>
          <a:lstStyle/>
          <a:p>
            <a:pPr algn="ctr">
              <a:spcBef>
                <a:spcPct val="0"/>
              </a:spcBef>
              <a:defRPr/>
            </a:pPr>
            <a:r>
              <a:rPr lang="fa-IR" sz="3200" b="1" dirty="0">
                <a:solidFill>
                  <a:schemeClr val="bg1"/>
                </a:solidFill>
                <a:effectLst>
                  <a:outerShdw blurRad="38100" dist="38100" dir="2700000" algn="tl">
                    <a:srgbClr val="000000">
                      <a:alpha val="43137"/>
                    </a:srgbClr>
                  </a:outerShdw>
                </a:effectLst>
                <a:latin typeface="+mj-lt"/>
                <a:ea typeface="+mj-ea"/>
                <a:cs typeface="Homa" panose="01000500000000000000" pitchFamily="2" charset="-78"/>
              </a:rPr>
              <a:t>دانشگاه علم و صنعت ایران</a:t>
            </a:r>
          </a:p>
          <a:p>
            <a:pPr algn="ctr">
              <a:spcBef>
                <a:spcPct val="0"/>
              </a:spcBef>
              <a:defRPr/>
            </a:pPr>
            <a:r>
              <a:rPr lang="fa-IR" sz="3200" b="1" dirty="0" smtClean="0">
                <a:solidFill>
                  <a:schemeClr val="bg1"/>
                </a:solidFill>
                <a:effectLst>
                  <a:outerShdw blurRad="38100" dist="38100" dir="2700000" algn="tl">
                    <a:srgbClr val="000000">
                      <a:alpha val="43137"/>
                    </a:srgbClr>
                  </a:outerShdw>
                </a:effectLst>
                <a:latin typeface="+mj-lt"/>
                <a:ea typeface="+mj-ea"/>
                <a:cs typeface="Homa" panose="01000500000000000000" pitchFamily="2" charset="-78"/>
              </a:rPr>
              <a:t>آبان </a:t>
            </a:r>
            <a:r>
              <a:rPr lang="fa-IR" sz="3200" b="1" dirty="0">
                <a:solidFill>
                  <a:schemeClr val="bg1"/>
                </a:solidFill>
                <a:effectLst>
                  <a:outerShdw blurRad="38100" dist="38100" dir="2700000" algn="tl">
                    <a:srgbClr val="000000">
                      <a:alpha val="43137"/>
                    </a:srgbClr>
                  </a:outerShdw>
                </a:effectLst>
                <a:latin typeface="+mj-lt"/>
                <a:ea typeface="+mj-ea"/>
                <a:cs typeface="Homa" panose="01000500000000000000" pitchFamily="2" charset="-78"/>
              </a:rPr>
              <a:t>ماه </a:t>
            </a:r>
            <a:r>
              <a:rPr lang="fa-IR" sz="3200" b="1" dirty="0" smtClean="0">
                <a:solidFill>
                  <a:schemeClr val="bg1"/>
                </a:solidFill>
                <a:effectLst>
                  <a:outerShdw blurRad="38100" dist="38100" dir="2700000" algn="tl">
                    <a:srgbClr val="000000">
                      <a:alpha val="43137"/>
                    </a:srgbClr>
                  </a:outerShdw>
                </a:effectLst>
                <a:latin typeface="+mj-lt"/>
                <a:ea typeface="+mj-ea"/>
                <a:cs typeface="Homa" panose="01000500000000000000" pitchFamily="2" charset="-78"/>
              </a:rPr>
              <a:t>1401</a:t>
            </a:r>
            <a:endParaRPr sz="3200" b="1" dirty="0">
              <a:solidFill>
                <a:schemeClr val="bg1"/>
              </a:solidFill>
              <a:effectLst>
                <a:outerShdw blurRad="38100" dist="38100" dir="2700000" algn="tl">
                  <a:srgbClr val="000000">
                    <a:alpha val="43137"/>
                  </a:srgbClr>
                </a:outerShdw>
              </a:effectLst>
              <a:latin typeface="+mj-lt"/>
              <a:ea typeface="+mj-ea"/>
              <a:cs typeface="Homa" panose="01000500000000000000"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6512" y="335547"/>
            <a:ext cx="5364088" cy="645181"/>
          </a:xfrm>
        </p:spPr>
        <p:txBody>
          <a:bodyPr/>
          <a:lstStyle/>
          <a:p>
            <a:pPr algn="ctr"/>
            <a:r>
              <a:rPr lang="fa-IR" sz="2000" dirty="0">
                <a:cs typeface="B Titr" panose="00000700000000000000" pitchFamily="2" charset="-78"/>
              </a:rPr>
              <a:t>شاخص های اهداف </a:t>
            </a:r>
            <a:r>
              <a:rPr lang="fa-IR" sz="2000" dirty="0">
                <a:effectLst>
                  <a:outerShdw blurRad="38100" dist="38100" dir="2700000" algn="tl">
                    <a:srgbClr val="000000">
                      <a:alpha val="43137"/>
                    </a:srgbClr>
                  </a:outerShdw>
                </a:effectLst>
                <a:cs typeface="B Titr" panose="00000700000000000000" pitchFamily="2" charset="-78"/>
              </a:rPr>
              <a:t>کمی</a:t>
            </a:r>
            <a:r>
              <a:rPr lang="fa-IR" sz="2000" dirty="0">
                <a:cs typeface="B Titr" panose="00000700000000000000" pitchFamily="2" charset="-78"/>
              </a:rPr>
              <a:t> در برنامه عملکرد دانشکده شیمی</a:t>
            </a:r>
            <a:endParaRPr lang="en-US" sz="2000" dirty="0">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2" name="Rectangle 1"/>
          <p:cNvSpPr/>
          <p:nvPr/>
        </p:nvSpPr>
        <p:spPr>
          <a:xfrm>
            <a:off x="2397973" y="816536"/>
            <a:ext cx="788999" cy="369332"/>
          </a:xfrm>
          <a:prstGeom prst="rect">
            <a:avLst/>
          </a:prstGeom>
        </p:spPr>
        <p:txBody>
          <a:bodyPr wrap="none">
            <a:spAutoFit/>
          </a:bodyPr>
          <a:lstStyle/>
          <a:p>
            <a:r>
              <a:rPr lang="fa-IR" dirty="0" smtClean="0">
                <a:solidFill>
                  <a:srgbClr val="47ABE3"/>
                </a:solidFill>
                <a:cs typeface="B Titr" panose="00000700000000000000" pitchFamily="2" charset="-78"/>
              </a:rPr>
              <a:t>(ادامه)</a:t>
            </a:r>
            <a:endParaRPr lang="en-US" dirty="0">
              <a:solidFill>
                <a:srgbClr val="47ABE3"/>
              </a:solidFill>
              <a:cs typeface="B Titr" panose="00000700000000000000" pitchFamily="2" charset="-78"/>
            </a:endParaRPr>
          </a:p>
        </p:txBody>
      </p:sp>
      <p:sp>
        <p:nvSpPr>
          <p:cNvPr id="11" name="Content Placeholder 10"/>
          <p:cNvSpPr>
            <a:spLocks noGrp="1"/>
          </p:cNvSpPr>
          <p:nvPr>
            <p:ph idx="1"/>
          </p:nvPr>
        </p:nvSpPr>
        <p:spPr>
          <a:xfrm>
            <a:off x="381000" y="1949720"/>
            <a:ext cx="8305800" cy="378353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indent="0" algn="ctr">
              <a:lnSpc>
                <a:spcPct val="107000"/>
              </a:lnSpc>
              <a:spcAft>
                <a:spcPts val="800"/>
              </a:spcAft>
              <a:buNone/>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4-1- </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عناوین مهمترین زمینه­های پژوهشی و فناوری فعال دانشکده</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نانوساختارها و کاربرد آن ها در نانوحسگرها، نانوحسگرهای </a:t>
            </a:r>
            <a:r>
              <a:rPr lang="fa-IR" sz="24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زیستی و کاتالیست­ها</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پیش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تغلیظ و اندازه گیری آنالیت ها و کاربردهای زیست محیطی آنها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شیمی سبز، محیط زیست  و انرژی،  شیمی پلیمرها و سوپرا مولکول و بیو تکنولوژی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ساخت سطوح ابر آبدوست و ابرآبگریز و کاربرد آنها در حوزه های مختلف صنعتی و پزشکی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کاربرد نانو کامپوزیت های متخلخل چارچوب های فلز-آلی به عنوان کاتالیزگر، جاذب در حذف آلاینده های زیست محیطی، دارو رسانی هدفمند و انرژی</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8" name="Slide Number Placeholder 2"/>
          <p:cNvSpPr>
            <a:spLocks noGrp="1"/>
          </p:cNvSpPr>
          <p:nvPr>
            <p:ph type="sldNum" sz="quarter" idx="12"/>
          </p:nvPr>
        </p:nvSpPr>
        <p:spPr>
          <a:xfrm>
            <a:off x="4211960" y="6525344"/>
            <a:ext cx="1197496" cy="304800"/>
          </a:xfrm>
        </p:spPr>
        <p:txBody>
          <a:bodyPr/>
          <a:lstStyle/>
          <a:p>
            <a:pPr algn="ctr"/>
            <a:r>
              <a:rPr lang="fa-IR" dirty="0" smtClean="0">
                <a:cs typeface="B Titr" panose="00000700000000000000" pitchFamily="2" charset="-78"/>
              </a:rPr>
              <a:t>18</a:t>
            </a:r>
            <a:endParaRPr lang="en-US" dirty="0">
              <a:cs typeface="B Titr" panose="00000700000000000000" pitchFamily="2" charset="-78"/>
            </a:endParaRPr>
          </a:p>
        </p:txBody>
      </p:sp>
    </p:spTree>
    <p:extLst>
      <p:ext uri="{BB962C8B-B14F-4D97-AF65-F5344CB8AC3E}">
        <p14:creationId xmlns:p14="http://schemas.microsoft.com/office/powerpoint/2010/main" val="3874148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400" dirty="0">
                <a:solidFill>
                  <a:srgbClr val="000000"/>
                </a:solidFill>
                <a:latin typeface="Calibri" panose="020F0502020204030204" pitchFamily="34" charset="0"/>
                <a:ea typeface="Calibri" panose="020F0502020204030204" pitchFamily="34" charset="0"/>
                <a:cs typeface="B Titr" panose="00000700000000000000" pitchFamily="2" charset="-78"/>
              </a:rPr>
              <a:t>عناوین مهمترین حوز­ه­های میان- </a:t>
            </a:r>
            <a:r>
              <a:rPr lang="fa-IR" sz="2400" dirty="0" smtClean="0">
                <a:solidFill>
                  <a:srgbClr val="000000"/>
                </a:solidFill>
                <a:latin typeface="Calibri" panose="020F0502020204030204" pitchFamily="34" charset="0"/>
                <a:ea typeface="Calibri" panose="020F0502020204030204" pitchFamily="34" charset="0"/>
                <a:cs typeface="B Titr" panose="00000700000000000000" pitchFamily="2" charset="-78"/>
              </a:rPr>
              <a:t>رشته­ای</a:t>
            </a:r>
            <a:endParaRPr lang="en-US" sz="2400" dirty="0">
              <a:cs typeface="B Titr" panose="000007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8345589"/>
              </p:ext>
            </p:extLst>
          </p:nvPr>
        </p:nvGraphicFramePr>
        <p:xfrm>
          <a:off x="381001" y="1700809"/>
          <a:ext cx="8223447" cy="4411724"/>
        </p:xfrm>
        <a:graphic>
          <a:graphicData uri="http://schemas.openxmlformats.org/drawingml/2006/table">
            <a:tbl>
              <a:tblPr rtl="1" firstRow="1" firstCol="1" bandRow="1">
                <a:tableStyleId>{5C22544A-7EE6-4342-B048-85BDC9FD1C3A}</a:tableStyleId>
              </a:tblPr>
              <a:tblGrid>
                <a:gridCol w="2811156">
                  <a:extLst>
                    <a:ext uri="{9D8B030D-6E8A-4147-A177-3AD203B41FA5}">
                      <a16:colId xmlns:a16="http://schemas.microsoft.com/office/drawing/2014/main" xmlns="" val="1745292767"/>
                    </a:ext>
                  </a:extLst>
                </a:gridCol>
                <a:gridCol w="1724049">
                  <a:extLst>
                    <a:ext uri="{9D8B030D-6E8A-4147-A177-3AD203B41FA5}">
                      <a16:colId xmlns:a16="http://schemas.microsoft.com/office/drawing/2014/main" xmlns="" val="3794207883"/>
                    </a:ext>
                  </a:extLst>
                </a:gridCol>
                <a:gridCol w="1413324">
                  <a:extLst>
                    <a:ext uri="{9D8B030D-6E8A-4147-A177-3AD203B41FA5}">
                      <a16:colId xmlns:a16="http://schemas.microsoft.com/office/drawing/2014/main" xmlns="" val="4169918821"/>
                    </a:ext>
                  </a:extLst>
                </a:gridCol>
                <a:gridCol w="1013084">
                  <a:extLst>
                    <a:ext uri="{9D8B030D-6E8A-4147-A177-3AD203B41FA5}">
                      <a16:colId xmlns:a16="http://schemas.microsoft.com/office/drawing/2014/main" xmlns="" val="1968524010"/>
                    </a:ext>
                  </a:extLst>
                </a:gridCol>
                <a:gridCol w="630917">
                  <a:extLst>
                    <a:ext uri="{9D8B030D-6E8A-4147-A177-3AD203B41FA5}">
                      <a16:colId xmlns:a16="http://schemas.microsoft.com/office/drawing/2014/main" xmlns="" val="2889163747"/>
                    </a:ext>
                  </a:extLst>
                </a:gridCol>
                <a:gridCol w="630917">
                  <a:extLst>
                    <a:ext uri="{9D8B030D-6E8A-4147-A177-3AD203B41FA5}">
                      <a16:colId xmlns:a16="http://schemas.microsoft.com/office/drawing/2014/main" xmlns="" val="3112785335"/>
                    </a:ext>
                  </a:extLst>
                </a:gridCol>
              </a:tblGrid>
              <a:tr h="401446">
                <a:tc rowSpan="2">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عنوان زمینه یا حوزه میان- رشته­ای</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rowSpan="2" gridSpan="3">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نام دانشکده ها، پژوهشکده ها یا گروه های همکار</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rowSpan="2" hMerge="1">
                  <a:txBody>
                    <a:bodyPr/>
                    <a:lstStyle/>
                    <a:p>
                      <a:endParaRPr lang="en-US"/>
                    </a:p>
                  </a:txBody>
                  <a:tcPr/>
                </a:tc>
                <a:tc rowSpan="2" hMerge="1">
                  <a:txBody>
                    <a:bodyPr/>
                    <a:lstStyle/>
                    <a:p>
                      <a:endParaRPr lang="en-US"/>
                    </a:p>
                  </a:txBody>
                  <a:tcPr/>
                </a:tc>
                <a:tc gridSpan="2">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وضعیت</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xmlns="" val="3811402147"/>
                  </a:ext>
                </a:extLst>
              </a:tr>
              <a:tr h="401446">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بالفعل</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بالقوه</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extLst>
                  <a:ext uri="{0D108BD9-81ED-4DB2-BD59-A6C34878D82A}">
                    <a16:rowId xmlns:a16="http://schemas.microsoft.com/office/drawing/2014/main" xmlns="" val="24608288"/>
                  </a:ext>
                </a:extLst>
              </a:tr>
              <a:tr h="568215">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کاتالیست، تصفیه آب، </a:t>
                      </a:r>
                      <a:r>
                        <a:rPr lang="fa-IR" sz="1400">
                          <a:solidFill>
                            <a:schemeClr val="accent4">
                              <a:lumMod val="10000"/>
                            </a:schemeClr>
                          </a:solidFill>
                          <a:effectLst/>
                          <a:cs typeface="2  Titr" panose="00000700000000000000" pitchFamily="2" charset="-78"/>
                        </a:rPr>
                        <a:t>شیمی محیط زیست</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fa-IR" sz="1400">
                          <a:solidFill>
                            <a:schemeClr val="accent4">
                              <a:lumMod val="10000"/>
                            </a:schemeClr>
                          </a:solidFill>
                          <a:effectLst/>
                          <a:cs typeface="2  Titr" panose="00000700000000000000" pitchFamily="2" charset="-78"/>
                        </a:rPr>
                        <a:t>عمران-محیط زیست</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مهندسی شیمی</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عمران - آب</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 </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extLst>
                  <a:ext uri="{0D108BD9-81ED-4DB2-BD59-A6C34878D82A}">
                    <a16:rowId xmlns:a16="http://schemas.microsoft.com/office/drawing/2014/main" xmlns="" val="2186033494"/>
                  </a:ext>
                </a:extLst>
              </a:tr>
              <a:tr h="568215">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علوم پلیمر وپتروشیمی</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پژوهشکده صنعت نفت</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پژوهشکده پلیمر</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 </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 </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extLst>
                  <a:ext uri="{0D108BD9-81ED-4DB2-BD59-A6C34878D82A}">
                    <a16:rowId xmlns:a16="http://schemas.microsoft.com/office/drawing/2014/main" xmlns="" val="2937916727"/>
                  </a:ext>
                </a:extLst>
              </a:tr>
              <a:tr h="824134">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هوش مصنوعی در شیمی </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مهندسی کامپیوتر</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مهندسی مواد</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مهندسی شیمی</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 </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extLst>
                  <a:ext uri="{0D108BD9-81ED-4DB2-BD59-A6C34878D82A}">
                    <a16:rowId xmlns:a16="http://schemas.microsoft.com/office/drawing/2014/main" xmlns="" val="2363376823"/>
                  </a:ext>
                </a:extLst>
              </a:tr>
              <a:tr h="824134">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استخراج و فراوری اسانس و مواد موثره دارویی</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پژوهشکده گیاهان دارویی</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مهندسی شیمی</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 </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 </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extLst>
                  <a:ext uri="{0D108BD9-81ED-4DB2-BD59-A6C34878D82A}">
                    <a16:rowId xmlns:a16="http://schemas.microsoft.com/office/drawing/2014/main" xmlns="" val="3946562943"/>
                  </a:ext>
                </a:extLst>
              </a:tr>
              <a:tr h="824134">
                <a:tc>
                  <a:txBody>
                    <a:bodyPr/>
                    <a:lstStyle/>
                    <a:p>
                      <a:pPr algn="ctr" rtl="1">
                        <a:lnSpc>
                          <a:spcPct val="107000"/>
                        </a:lnSpc>
                        <a:spcAft>
                          <a:spcPts val="0"/>
                        </a:spcAft>
                      </a:pPr>
                      <a:r>
                        <a:rPr lang="fa-IR" sz="1400">
                          <a:solidFill>
                            <a:schemeClr val="accent4">
                              <a:lumMod val="10000"/>
                            </a:schemeClr>
                          </a:solidFill>
                          <a:effectLst/>
                          <a:cs typeface="2  Titr" panose="00000700000000000000" pitchFamily="2" charset="-78"/>
                        </a:rPr>
                        <a:t>شیمی </a:t>
                      </a:r>
                      <a:r>
                        <a:rPr lang="ar-SA" sz="1400">
                          <a:solidFill>
                            <a:schemeClr val="accent4">
                              <a:lumMod val="10000"/>
                            </a:schemeClr>
                          </a:solidFill>
                          <a:effectLst/>
                          <a:cs typeface="2  Titr" panose="00000700000000000000" pitchFamily="2" charset="-78"/>
                        </a:rPr>
                        <a:t>سطح </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a:solidFill>
                            <a:schemeClr val="accent4">
                              <a:lumMod val="10000"/>
                            </a:schemeClr>
                          </a:solidFill>
                          <a:effectLst/>
                          <a:cs typeface="2  Titr" panose="00000700000000000000" pitchFamily="2" charset="-78"/>
                        </a:rPr>
                        <a:t>مهندسی شیمی</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مهندسی برق</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مهندسی مکانیک</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 </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tc>
                  <a:txBody>
                    <a:bodyPr/>
                    <a:lstStyle/>
                    <a:p>
                      <a:pPr algn="ctr" rtl="1">
                        <a:lnSpc>
                          <a:spcPct val="107000"/>
                        </a:lnSpc>
                        <a:spcAft>
                          <a:spcPts val="0"/>
                        </a:spcAft>
                      </a:pPr>
                      <a:r>
                        <a:rPr lang="ar-SA" sz="1400" dirty="0">
                          <a:solidFill>
                            <a:schemeClr val="accent4">
                              <a:lumMod val="10000"/>
                            </a:schemeClr>
                          </a:solidFill>
                          <a:effectLst/>
                          <a:cs typeface="2  Titr" panose="00000700000000000000" pitchFamily="2" charset="-78"/>
                        </a:rPr>
                        <a:t>*</a:t>
                      </a:r>
                      <a:endParaRPr lang="en-US" sz="1400" dirty="0">
                        <a:solidFill>
                          <a:schemeClr val="accent4">
                            <a:lumMod val="10000"/>
                          </a:schemeClr>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tc>
                <a:extLst>
                  <a:ext uri="{0D108BD9-81ED-4DB2-BD59-A6C34878D82A}">
                    <a16:rowId xmlns:a16="http://schemas.microsoft.com/office/drawing/2014/main" xmlns="" val="668126543"/>
                  </a:ext>
                </a:extLst>
              </a:tr>
            </a:tbl>
          </a:graphicData>
        </a:graphic>
      </p:graphicFrame>
      <p:sp>
        <p:nvSpPr>
          <p:cNvPr id="7"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8" name="Slide Number Placeholder 2"/>
          <p:cNvSpPr txBox="1">
            <a:spLocks/>
          </p:cNvSpPr>
          <p:nvPr/>
        </p:nvSpPr>
        <p:spPr bwMode="auto">
          <a:xfrm>
            <a:off x="4283968" y="6485051"/>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19</a:t>
            </a:r>
            <a:endParaRPr lang="en-US" dirty="0">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996845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9173"/>
            <a:ext cx="4953000" cy="563563"/>
          </a:xfrm>
        </p:spPr>
        <p:txBody>
          <a:bodyPr/>
          <a:lstStyle/>
          <a:p>
            <a:pPr algn="ctr" rtl="1"/>
            <a:r>
              <a:rPr lang="fa-IR" sz="2000" dirty="0">
                <a:cs typeface="2  Titr" panose="00000700000000000000" pitchFamily="2" charset="-78"/>
              </a:rPr>
              <a:t>عناوین مهمترین اقدامات مدیریتی دانشکده </a:t>
            </a:r>
            <a:r>
              <a:rPr lang="fa-IR" sz="2000" dirty="0" smtClean="0">
                <a:cs typeface="2  Titr" panose="00000700000000000000" pitchFamily="2" charset="-78"/>
              </a:rPr>
              <a:t/>
            </a:r>
            <a:br>
              <a:rPr lang="fa-IR" sz="2000" dirty="0" smtClean="0">
                <a:cs typeface="2  Titr" panose="00000700000000000000" pitchFamily="2" charset="-78"/>
              </a:rPr>
            </a:br>
            <a:r>
              <a:rPr lang="fa-IR" sz="2000" dirty="0" smtClean="0">
                <a:cs typeface="2  Titr" panose="00000700000000000000" pitchFamily="2" charset="-78"/>
              </a:rPr>
              <a:t>در </a:t>
            </a:r>
            <a:r>
              <a:rPr lang="fa-IR" sz="2000" dirty="0">
                <a:cs typeface="2  Titr" panose="00000700000000000000" pitchFamily="2" charset="-78"/>
              </a:rPr>
              <a:t>سال 1400 </a:t>
            </a:r>
            <a:endParaRPr lang="en-US" sz="2000" dirty="0">
              <a:cs typeface="2  Titr" panose="00000700000000000000" pitchFamily="2" charset="-78"/>
            </a:endParaRPr>
          </a:p>
        </p:txBody>
      </p:sp>
      <p:sp>
        <p:nvSpPr>
          <p:cNvPr id="3" name="Content Placeholder 2"/>
          <p:cNvSpPr>
            <a:spLocks noGrp="1"/>
          </p:cNvSpPr>
          <p:nvPr>
            <p:ph idx="1"/>
          </p:nvPr>
        </p:nvSpPr>
        <p:spPr/>
        <p:txBody>
          <a:bodyPr/>
          <a:lstStyle/>
          <a:p>
            <a:pPr lvl="0" algn="r" rtl="1"/>
            <a:r>
              <a:rPr lang="fa-IR" sz="2400" dirty="0">
                <a:cs typeface="B Zar" panose="00000400000000000000" pitchFamily="2" charset="-78"/>
              </a:rPr>
              <a:t>ارتقای </a:t>
            </a:r>
            <a:r>
              <a:rPr lang="fa-IR" sz="2400" dirty="0" smtClean="0">
                <a:cs typeface="B Zar" panose="00000400000000000000" pitchFamily="2" charset="-78"/>
              </a:rPr>
              <a:t>مرتبه و </a:t>
            </a:r>
            <a:r>
              <a:rPr lang="fa-IR" sz="2400" dirty="0">
                <a:cs typeface="B Zar" panose="00000400000000000000" pitchFamily="2" charset="-78"/>
              </a:rPr>
              <a:t>جذب اعضای هیات </a:t>
            </a:r>
            <a:r>
              <a:rPr lang="fa-IR" sz="2400" dirty="0" smtClean="0">
                <a:cs typeface="B Zar" panose="00000400000000000000" pitchFamily="2" charset="-78"/>
              </a:rPr>
              <a:t>علمی (</a:t>
            </a:r>
            <a:r>
              <a:rPr lang="fa-IR" sz="2400" dirty="0">
                <a:cs typeface="B Zar" panose="00000400000000000000" pitchFamily="2" charset="-78"/>
              </a:rPr>
              <a:t>ارتقای هرم اعضای هیات علمی)</a:t>
            </a:r>
            <a:endParaRPr lang="en-US" sz="2400" dirty="0">
              <a:cs typeface="B Zar" panose="00000400000000000000" pitchFamily="2" charset="-78"/>
            </a:endParaRPr>
          </a:p>
          <a:p>
            <a:pPr lvl="0" algn="r" rtl="1"/>
            <a:r>
              <a:rPr lang="fa-IR" sz="2400" dirty="0">
                <a:cs typeface="B Zar" panose="00000400000000000000" pitchFamily="2" charset="-78"/>
              </a:rPr>
              <a:t>انجام مصاحبه با داوطلبان جذب </a:t>
            </a:r>
            <a:r>
              <a:rPr lang="fa-IR" sz="2400" dirty="0" smtClean="0">
                <a:cs typeface="B Zar" panose="00000400000000000000" pitchFamily="2" charset="-78"/>
              </a:rPr>
              <a:t>نانو شیمی کلیه گرایش ها و شیمی تجزیه(ارتقای </a:t>
            </a:r>
            <a:r>
              <a:rPr lang="fa-IR" sz="2400" dirty="0">
                <a:cs typeface="B Zar" panose="00000400000000000000" pitchFamily="2" charset="-78"/>
              </a:rPr>
              <a:t>هرم اعضای هیات علمی)</a:t>
            </a:r>
            <a:endParaRPr lang="en-US" sz="2400" dirty="0">
              <a:cs typeface="B Zar" panose="00000400000000000000" pitchFamily="2" charset="-78"/>
            </a:endParaRPr>
          </a:p>
          <a:p>
            <a:pPr lvl="0" algn="r" rtl="1"/>
            <a:r>
              <a:rPr lang="fa-IR" sz="2400" dirty="0">
                <a:cs typeface="B Zar" panose="00000400000000000000" pitchFamily="2" charset="-78"/>
              </a:rPr>
              <a:t>بروز رسانی برنامه درسی دوره های ارشد و دکتری بر اساس برنامه های درسی مصوب در وزارت علوم </a:t>
            </a:r>
            <a:endParaRPr lang="en-US" sz="2400" dirty="0">
              <a:cs typeface="B Zar" panose="00000400000000000000" pitchFamily="2" charset="-78"/>
            </a:endParaRPr>
          </a:p>
          <a:p>
            <a:pPr lvl="0" algn="r" rtl="1"/>
            <a:r>
              <a:rPr lang="fa-IR" sz="2400" dirty="0">
                <a:cs typeface="B Zar" panose="00000400000000000000" pitchFamily="2" charset="-78"/>
              </a:rPr>
              <a:t>اقدامات لازم جهت رفع مشکلات موجود و بهبود وضعیت آزمایشگاه های تحقیقاتی و مرکزی شامل: ایجاد آزمایشگاه مستقل خشک کن انجمادی، تعمیر و راه اندازی مجدد </a:t>
            </a:r>
            <a:r>
              <a:rPr lang="fa-IR" sz="2400" dirty="0" smtClean="0">
                <a:cs typeface="B Zar" panose="00000400000000000000" pitchFamily="2" charset="-78"/>
              </a:rPr>
              <a:t>دستگاه</a:t>
            </a:r>
            <a:r>
              <a:rPr lang="en-US" sz="2400" dirty="0" smtClean="0">
                <a:cs typeface="B Zar" panose="00000400000000000000" pitchFamily="2" charset="-78"/>
              </a:rPr>
              <a:t> </a:t>
            </a:r>
            <a:r>
              <a:rPr lang="fa-IR" sz="2400" dirty="0" smtClean="0">
                <a:cs typeface="B Zar" panose="00000400000000000000" pitchFamily="2" charset="-78"/>
              </a:rPr>
              <a:t>های </a:t>
            </a:r>
            <a:r>
              <a:rPr lang="fa-IR" sz="2400" dirty="0">
                <a:cs typeface="B Zar" panose="00000400000000000000" pitchFamily="2" charset="-78"/>
              </a:rPr>
              <a:t>آزمایشگاه مرکزی، ساماندهی وضعیت انبار مواد شیمیایی دانشکده، ساماندهی دسترسی دانشجویان به آب بدون یون، تهیه و توزیع حداقل ملزومات آزمایشگاه ها و توجه به ایمنی آزمایشگاهها و رعایت حداقل های نیاز های ایمنی بر اساس </a:t>
            </a:r>
            <a:r>
              <a:rPr lang="en-US" sz="2000" dirty="0">
                <a:latin typeface="Times New Roman" panose="02020603050405020304" pitchFamily="18" charset="0"/>
                <a:cs typeface="Times New Roman" panose="02020603050405020304" pitchFamily="18" charset="0"/>
              </a:rPr>
              <a:t>HSE</a:t>
            </a:r>
          </a:p>
        </p:txBody>
      </p:sp>
      <p:sp>
        <p:nvSpPr>
          <p:cNvPr id="7" name="Slide Number Placeholder 2"/>
          <p:cNvSpPr>
            <a:spLocks noGrp="1"/>
          </p:cNvSpPr>
          <p:nvPr>
            <p:ph type="sldNum" sz="quarter" idx="12"/>
          </p:nvPr>
        </p:nvSpPr>
        <p:spPr>
          <a:xfrm>
            <a:off x="4211960" y="6525344"/>
            <a:ext cx="1197496" cy="304800"/>
          </a:xfrm>
        </p:spPr>
        <p:txBody>
          <a:bodyPr/>
          <a:lstStyle/>
          <a:p>
            <a:pPr algn="ctr"/>
            <a:r>
              <a:rPr lang="fa-IR" dirty="0" smtClean="0">
                <a:cs typeface="B Titr" panose="00000700000000000000" pitchFamily="2" charset="-78"/>
              </a:rPr>
              <a:t>20</a:t>
            </a:r>
            <a:endParaRPr lang="en-US" dirty="0">
              <a:cs typeface="B Titr" panose="00000700000000000000" pitchFamily="2" charset="-78"/>
            </a:endParaRPr>
          </a:p>
        </p:txBody>
      </p:sp>
      <p:sp>
        <p:nvSpPr>
          <p:cNvPr id="8" name="Subtitle 1"/>
          <p:cNvSpPr txBox="1">
            <a:spLocks/>
          </p:cNvSpPr>
          <p:nvPr/>
        </p:nvSpPr>
        <p:spPr bwMode="auto">
          <a:xfrm>
            <a:off x="6588224" y="856534"/>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9" name="Rectangle 8"/>
          <p:cNvSpPr/>
          <p:nvPr/>
        </p:nvSpPr>
        <p:spPr>
          <a:xfrm>
            <a:off x="5868144" y="433495"/>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1204960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696"/>
            <a:ext cx="4953000" cy="563563"/>
          </a:xfrm>
        </p:spPr>
        <p:txBody>
          <a:bodyPr/>
          <a:lstStyle/>
          <a:p>
            <a:pPr algn="ctr"/>
            <a:r>
              <a:rPr lang="fa-IR" sz="2400" dirty="0">
                <a:cs typeface="2  Titr" panose="00000700000000000000" pitchFamily="2" charset="-78"/>
              </a:rPr>
              <a:t>عناوین مهمترین دستاوردهای دانشکده </a:t>
            </a:r>
            <a:r>
              <a:rPr lang="fa-IR" sz="2400" dirty="0" smtClean="0">
                <a:cs typeface="2  Titr" panose="00000700000000000000" pitchFamily="2" charset="-78"/>
              </a:rPr>
              <a:t/>
            </a:r>
            <a:br>
              <a:rPr lang="fa-IR" sz="2400" dirty="0" smtClean="0">
                <a:cs typeface="2  Titr" panose="00000700000000000000" pitchFamily="2" charset="-78"/>
              </a:rPr>
            </a:br>
            <a:r>
              <a:rPr lang="fa-IR" sz="2400" dirty="0" smtClean="0">
                <a:cs typeface="2  Titr" panose="00000700000000000000" pitchFamily="2" charset="-78"/>
              </a:rPr>
              <a:t>در </a:t>
            </a:r>
            <a:r>
              <a:rPr lang="fa-IR" sz="2400" dirty="0">
                <a:cs typeface="2  Titr" panose="00000700000000000000" pitchFamily="2" charset="-78"/>
              </a:rPr>
              <a:t>سال </a:t>
            </a:r>
            <a:r>
              <a:rPr lang="fa-IR" sz="2400" dirty="0" smtClean="0">
                <a:cs typeface="2  Titr" panose="00000700000000000000" pitchFamily="2" charset="-78"/>
              </a:rPr>
              <a:t>1400 </a:t>
            </a:r>
            <a:r>
              <a:rPr lang="en-US" dirty="0"/>
              <a:t/>
            </a:r>
            <a:br>
              <a:rPr lang="en-US" dirty="0"/>
            </a:br>
            <a:endParaRPr lang="en-US" dirty="0"/>
          </a:p>
        </p:txBody>
      </p:sp>
      <p:sp>
        <p:nvSpPr>
          <p:cNvPr id="3" name="Content Placeholder 2"/>
          <p:cNvSpPr>
            <a:spLocks noGrp="1"/>
          </p:cNvSpPr>
          <p:nvPr>
            <p:ph idx="1"/>
          </p:nvPr>
        </p:nvSpPr>
        <p:spPr>
          <a:xfrm>
            <a:off x="251520" y="1371600"/>
            <a:ext cx="8435280" cy="5369768"/>
          </a:xfrm>
        </p:spPr>
        <p:txBody>
          <a:bodyPr/>
          <a:lstStyle/>
          <a:p>
            <a:pPr algn="r" rtl="1"/>
            <a:r>
              <a:rPr lang="fa-IR" sz="1800" dirty="0">
                <a:cs typeface="B Zar" panose="00000400000000000000" pitchFamily="2" charset="-78"/>
              </a:rPr>
              <a:t>پیشرفت دانشکده از لحاظ  شاخص های آموزشی و پژوهشی نسبت به سال 1400 شامل: قرارگرفتن 6 نفر از اساتید (دکتر منصور انبیاء، دکتر علی ملکی، دکتر آزاده تجردی، دکتر وحید صفری فرد، دکتر روح اله زارع و دکتر صادق رستم نیا) و 2 نفر از دانشجویان دکتری (دکتر رضا طاهری لداری و دکتر رضا عیوض زاده کیهان) </a:t>
            </a:r>
            <a:r>
              <a:rPr lang="fa-IR" sz="1800" dirty="0" smtClean="0">
                <a:cs typeface="B Zar" panose="00000400000000000000" pitchFamily="2" charset="-78"/>
              </a:rPr>
              <a:t>1 </a:t>
            </a:r>
            <a:r>
              <a:rPr lang="fa-IR" sz="1800" dirty="0">
                <a:cs typeface="B Zar" panose="00000400000000000000" pitchFamily="2" charset="-78"/>
              </a:rPr>
              <a:t>نفر پژوهشگر پسا دکتری (دکتر خیبر دشتیان) 1 نفر دانشجوی دکتری (محدثه سجادی) در زمره پژوهشگران 2 درصد پژوهشگر برتر جهان (بر اساس داده های پایگاه استنادی اسکوپوس)</a:t>
            </a:r>
          </a:p>
          <a:p>
            <a:pPr lvl="0" algn="r" rtl="1"/>
            <a:endParaRPr lang="en-US" sz="1800" dirty="0">
              <a:cs typeface="B Zar" panose="00000400000000000000" pitchFamily="2" charset="-78"/>
            </a:endParaRPr>
          </a:p>
          <a:p>
            <a:pPr lvl="0" algn="r" rtl="1"/>
            <a:r>
              <a:rPr lang="fa-IR" sz="1800" dirty="0">
                <a:cs typeface="B Zar" panose="00000400000000000000" pitchFamily="2" charset="-78"/>
              </a:rPr>
              <a:t>استاد برتر در تراز انقلاب اسلامی (دکتر منصور انبیاء</a:t>
            </a:r>
            <a:r>
              <a:rPr lang="fa-IR" sz="1800" dirty="0" smtClean="0">
                <a:cs typeface="B Zar" panose="00000400000000000000" pitchFamily="2" charset="-78"/>
              </a:rPr>
              <a:t>)</a:t>
            </a:r>
          </a:p>
          <a:p>
            <a:pPr lvl="0" algn="r" rtl="1"/>
            <a:endParaRPr lang="en-US" sz="1800" dirty="0">
              <a:cs typeface="B Zar" panose="00000400000000000000" pitchFamily="2" charset="-78"/>
            </a:endParaRPr>
          </a:p>
          <a:p>
            <a:pPr lvl="0" algn="r" rtl="1"/>
            <a:r>
              <a:rPr lang="fa-IR" sz="1800" dirty="0">
                <a:cs typeface="B Zar" panose="00000400000000000000" pitchFamily="2" charset="-78"/>
              </a:rPr>
              <a:t>انتخاب عضو هیات علمی دانشکده به عنوان استاد ممتاز در حوزه علوم پایه (دكتر انبياء) همچنین انتخاب ايشان به عنوان نفر اول امتیاز تعاملات صنعتی دانشکده </a:t>
            </a:r>
            <a:endParaRPr lang="fa-IR" sz="1800" dirty="0" smtClean="0">
              <a:cs typeface="B Zar" panose="00000400000000000000" pitchFamily="2" charset="-78"/>
            </a:endParaRPr>
          </a:p>
          <a:p>
            <a:pPr lvl="0" algn="r" rtl="1"/>
            <a:endParaRPr lang="en-US" sz="1800" dirty="0">
              <a:cs typeface="B Zar" panose="00000400000000000000" pitchFamily="2" charset="-78"/>
            </a:endParaRPr>
          </a:p>
          <a:p>
            <a:pPr lvl="0" algn="r" rtl="1"/>
            <a:r>
              <a:rPr lang="fa-IR" sz="1800" dirty="0">
                <a:cs typeface="B Zar" panose="00000400000000000000" pitchFamily="2" charset="-78"/>
              </a:rPr>
              <a:t>انتخاب عضو هیات علمی دانشکده به عنوان نفر اول کل امتیاز پژوهشی دانشگاه (دكتر علي </a:t>
            </a:r>
            <a:r>
              <a:rPr lang="fa-IR" sz="1800" dirty="0" smtClean="0">
                <a:cs typeface="B Zar" panose="00000400000000000000" pitchFamily="2" charset="-78"/>
              </a:rPr>
              <a:t>ملكي)</a:t>
            </a:r>
          </a:p>
          <a:p>
            <a:pPr lvl="0" algn="r" rtl="1"/>
            <a:endParaRPr lang="fa-IR" sz="1800" dirty="0">
              <a:cs typeface="B Zar" panose="00000400000000000000" pitchFamily="2" charset="-78"/>
            </a:endParaRPr>
          </a:p>
          <a:p>
            <a:pPr lvl="0" algn="r" rtl="1"/>
            <a:r>
              <a:rPr lang="fa-IR" sz="1800" dirty="0" smtClean="0">
                <a:cs typeface="B Zar" panose="00000400000000000000" pitchFamily="2" charset="-78"/>
              </a:rPr>
              <a:t>انتخاب </a:t>
            </a:r>
            <a:r>
              <a:rPr lang="fa-IR" sz="1800" dirty="0">
                <a:cs typeface="B Zar" panose="00000400000000000000" pitchFamily="2" charset="-78"/>
              </a:rPr>
              <a:t>عضو هیات علمی دانشکده به عنوان عضو فدراسيون سرآمدان علمي كشور (دكتر علي ملكي</a:t>
            </a:r>
            <a:r>
              <a:rPr lang="fa-IR" sz="1800" dirty="0" smtClean="0">
                <a:cs typeface="B Zar" panose="00000400000000000000" pitchFamily="2" charset="-78"/>
              </a:rPr>
              <a:t>)</a:t>
            </a: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انتخاب عضو هیات علمی دانشکده به عنوان برگزیده بیست و سومین جشنواره جوان خوارزمی (دکتر وحید صفری فرد)</a:t>
            </a:r>
            <a:endParaRPr lang="en-US" sz="1800" dirty="0">
              <a:cs typeface="B Zar" panose="00000400000000000000" pitchFamily="2" charset="-78"/>
            </a:endParaRPr>
          </a:p>
          <a:p>
            <a:endParaRPr lang="en-US" dirty="0"/>
          </a:p>
        </p:txBody>
      </p:sp>
      <p:sp>
        <p:nvSpPr>
          <p:cNvPr id="7" name="Slide Number Placeholder 2"/>
          <p:cNvSpPr>
            <a:spLocks noGrp="1"/>
          </p:cNvSpPr>
          <p:nvPr>
            <p:ph type="sldNum" sz="quarter" idx="12"/>
          </p:nvPr>
        </p:nvSpPr>
        <p:spPr>
          <a:xfrm>
            <a:off x="4211960" y="6525344"/>
            <a:ext cx="1197496" cy="304800"/>
          </a:xfrm>
        </p:spPr>
        <p:txBody>
          <a:bodyPr/>
          <a:lstStyle/>
          <a:p>
            <a:pPr algn="ctr"/>
            <a:r>
              <a:rPr lang="fa-IR" dirty="0" smtClean="0">
                <a:cs typeface="B Titr" panose="00000700000000000000" pitchFamily="2" charset="-78"/>
              </a:rPr>
              <a:t>21</a:t>
            </a:r>
            <a:endParaRPr lang="en-US" dirty="0">
              <a:cs typeface="B Titr" panose="00000700000000000000" pitchFamily="2" charset="-78"/>
            </a:endParaRPr>
          </a:p>
        </p:txBody>
      </p:sp>
      <p:sp>
        <p:nvSpPr>
          <p:cNvPr id="8" name="Subtitle 1"/>
          <p:cNvSpPr txBox="1">
            <a:spLocks/>
          </p:cNvSpPr>
          <p:nvPr/>
        </p:nvSpPr>
        <p:spPr bwMode="auto">
          <a:xfrm>
            <a:off x="6680289" y="872096"/>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9" name="Rectangle 8"/>
          <p:cNvSpPr/>
          <p:nvPr/>
        </p:nvSpPr>
        <p:spPr>
          <a:xfrm>
            <a:off x="5960209" y="449057"/>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1987688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696"/>
            <a:ext cx="4953000" cy="563563"/>
          </a:xfrm>
        </p:spPr>
        <p:txBody>
          <a:bodyPr/>
          <a:lstStyle/>
          <a:p>
            <a:pPr algn="ctr"/>
            <a:r>
              <a:rPr lang="fa-IR" sz="2400" dirty="0">
                <a:cs typeface="2  Titr" panose="00000700000000000000" pitchFamily="2" charset="-78"/>
              </a:rPr>
              <a:t>عناوین مهمترین دستاوردهای دانشکده </a:t>
            </a:r>
            <a:r>
              <a:rPr lang="fa-IR" sz="2400" dirty="0" smtClean="0">
                <a:cs typeface="2  Titr" panose="00000700000000000000" pitchFamily="2" charset="-78"/>
              </a:rPr>
              <a:t/>
            </a:r>
            <a:br>
              <a:rPr lang="fa-IR" sz="2400" dirty="0" smtClean="0">
                <a:cs typeface="2  Titr" panose="00000700000000000000" pitchFamily="2" charset="-78"/>
              </a:rPr>
            </a:br>
            <a:r>
              <a:rPr lang="fa-IR" sz="2400" dirty="0" smtClean="0">
                <a:cs typeface="2  Titr" panose="00000700000000000000" pitchFamily="2" charset="-78"/>
              </a:rPr>
              <a:t>در </a:t>
            </a:r>
            <a:r>
              <a:rPr lang="fa-IR" sz="2400" dirty="0">
                <a:cs typeface="2  Titr" panose="00000700000000000000" pitchFamily="2" charset="-78"/>
              </a:rPr>
              <a:t>سال 1400 </a:t>
            </a:r>
            <a:r>
              <a:rPr lang="en-US" dirty="0"/>
              <a:t/>
            </a:r>
            <a:br>
              <a:rPr lang="en-US" dirty="0"/>
            </a:br>
            <a:endParaRPr lang="en-US" dirty="0"/>
          </a:p>
        </p:txBody>
      </p:sp>
      <p:sp>
        <p:nvSpPr>
          <p:cNvPr id="3" name="Content Placeholder 2"/>
          <p:cNvSpPr>
            <a:spLocks noGrp="1"/>
          </p:cNvSpPr>
          <p:nvPr>
            <p:ph idx="1"/>
          </p:nvPr>
        </p:nvSpPr>
        <p:spPr/>
        <p:txBody>
          <a:bodyPr/>
          <a:lstStyle/>
          <a:p>
            <a:pPr lvl="0" algn="r" rtl="1"/>
            <a:r>
              <a:rPr lang="fa-IR" sz="1800" dirty="0">
                <a:cs typeface="B Zar" panose="00000400000000000000" pitchFamily="2" charset="-78"/>
              </a:rPr>
              <a:t>برگزاری 30 سخنرانی علمی و کارگاه آموزشی، شامل 4 سخنرانی بین المللی و یک وبینار ارتباط با صنعت در هفته پژوهش با مشارکت بالای اساتید و دانشجویان و پژ.هشگران داخل و خارج دانشگاه (جمعاً 1280 نفر شرکت کننده</a:t>
            </a:r>
            <a:r>
              <a:rPr lang="fa-IR" sz="1800" dirty="0" smtClean="0">
                <a:cs typeface="B Zar" panose="00000400000000000000" pitchFamily="2" charset="-78"/>
              </a:rPr>
              <a:t>)</a:t>
            </a: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تالیف يك جلد کتاب  تخصصي،</a:t>
            </a:r>
            <a:r>
              <a:rPr lang="ar-SA" sz="1800" dirty="0">
                <a:cs typeface="B Zar" panose="00000400000000000000" pitchFamily="2" charset="-78"/>
              </a:rPr>
              <a:t>علمی و آموزشی </a:t>
            </a:r>
            <a:r>
              <a:rPr lang="fa-IR" sz="1800" dirty="0">
                <a:cs typeface="B Zar" panose="00000400000000000000" pitchFamily="2" charset="-78"/>
              </a:rPr>
              <a:t> </a:t>
            </a:r>
            <a:r>
              <a:rPr lang="fa-IR" sz="1800" dirty="0" smtClean="0">
                <a:cs typeface="B Zar" panose="00000400000000000000" pitchFamily="2" charset="-78"/>
              </a:rPr>
              <a:t>انتشارات </a:t>
            </a:r>
            <a:r>
              <a:rPr lang="en-US" sz="1800" dirty="0" smtClean="0">
                <a:latin typeface="Times New Roman" panose="02020603050405020304" pitchFamily="18" charset="0"/>
                <a:cs typeface="Times New Roman" panose="02020603050405020304" pitchFamily="18" charset="0"/>
              </a:rPr>
              <a:t>Elsevier</a:t>
            </a:r>
            <a:r>
              <a:rPr lang="fa-IR" sz="1800" dirty="0" smtClean="0">
                <a:cs typeface="B Zar" panose="00000400000000000000" pitchFamily="2" charset="-78"/>
              </a:rPr>
              <a:t>توسط </a:t>
            </a:r>
            <a:r>
              <a:rPr lang="fa-IR" sz="1800" dirty="0">
                <a:cs typeface="B Zar" panose="00000400000000000000" pitchFamily="2" charset="-78"/>
              </a:rPr>
              <a:t>دكتر ملكي </a:t>
            </a:r>
            <a:r>
              <a:rPr lang="ar-SA" sz="1800" dirty="0">
                <a:cs typeface="B Zar" panose="00000400000000000000" pitchFamily="2" charset="-78"/>
              </a:rPr>
              <a:t>در زمینه کاربردهای کاتالیستی کامپوزیتهای ناهمگن میکرو و نانومقیاس با عنوان:</a:t>
            </a:r>
            <a:endParaRPr lang="en-US" sz="1800" dirty="0">
              <a:cs typeface="B Zar" panose="00000400000000000000" pitchFamily="2" charset="-78"/>
            </a:endParaRPr>
          </a:p>
          <a:p>
            <a:pPr marL="0" indent="0">
              <a:buNone/>
            </a:pPr>
            <a:r>
              <a:rPr lang="en-US" sz="1800" b="1" dirty="0" smtClean="0">
                <a:latin typeface="Times New Roman" panose="02020603050405020304" pitchFamily="18" charset="0"/>
                <a:cs typeface="Times New Roman" panose="02020603050405020304" pitchFamily="18" charset="0"/>
              </a:rPr>
              <a:t>"</a:t>
            </a:r>
            <a:r>
              <a:rPr lang="en-US" sz="1800" b="1" dirty="0">
                <a:latin typeface="Times New Roman" panose="02020603050405020304" pitchFamily="18" charset="0"/>
                <a:cs typeface="Times New Roman" panose="02020603050405020304" pitchFamily="18" charset="0"/>
              </a:rPr>
              <a:t>Heterogeneous Micro and Nanoscale Composites for the Catalysis of Organic Reactions"</a:t>
            </a:r>
            <a:endParaRPr lang="en-US" sz="1800" dirty="0">
              <a:latin typeface="Times New Roman" panose="02020603050405020304" pitchFamily="18" charset="0"/>
              <a:cs typeface="Times New Roman" panose="02020603050405020304" pitchFamily="18" charset="0"/>
            </a:endParaRPr>
          </a:p>
          <a:p>
            <a:pPr marL="0" indent="0" algn="r">
              <a:buNone/>
            </a:pPr>
            <a:r>
              <a:rPr lang="en-US" sz="1800" dirty="0">
                <a:cs typeface="B Zar" panose="00000400000000000000" pitchFamily="2" charset="-78"/>
              </a:rPr>
              <a:t> </a:t>
            </a:r>
          </a:p>
          <a:p>
            <a:pPr lvl="0" algn="r" rtl="1"/>
            <a:r>
              <a:rPr lang="fa-IR" sz="1800" dirty="0">
                <a:cs typeface="B Zar" panose="00000400000000000000" pitchFamily="2" charset="-78"/>
              </a:rPr>
              <a:t>برگزاری دوره های آموزشی و پژوهشی آنلاین و حضوری با مشارکت بالایی از اساتید و دانشجویان در طی سال تحصیلی از طریق برگزاری آموزش های آزاد تحت عنوان</a:t>
            </a:r>
            <a:r>
              <a:rPr lang="fa-IR" sz="1800" dirty="0" smtClean="0">
                <a:cs typeface="B Zar" panose="00000400000000000000" pitchFamily="2" charset="-78"/>
              </a:rPr>
              <a:t>:</a:t>
            </a:r>
          </a:p>
          <a:p>
            <a:pPr lvl="0" algn="r" rtl="1">
              <a:buFont typeface="Wingdings" panose="05000000000000000000" pitchFamily="2" charset="2"/>
              <a:buChar char="Ø"/>
            </a:pPr>
            <a:r>
              <a:rPr lang="fa-IR" sz="1800" dirty="0" smtClean="0">
                <a:cs typeface="B Zar" panose="00000400000000000000" pitchFamily="2" charset="-78"/>
              </a:rPr>
              <a:t>برگزاری </a:t>
            </a:r>
            <a:r>
              <a:rPr lang="fa-IR" sz="1800" dirty="0">
                <a:cs typeface="B Zar" panose="00000400000000000000" pitchFamily="2" charset="-78"/>
              </a:rPr>
              <a:t>یک نشست صنعتی با کارخانه بازیافت </a:t>
            </a:r>
            <a:r>
              <a:rPr lang="en-US" sz="1800" dirty="0">
                <a:latin typeface="Times New Roman" panose="02020603050405020304" pitchFamily="18" charset="0"/>
                <a:cs typeface="Times New Roman" panose="02020603050405020304" pitchFamily="18" charset="0"/>
              </a:rPr>
              <a:t>PET </a:t>
            </a:r>
            <a:r>
              <a:rPr lang="fa-IR" sz="1800" dirty="0">
                <a:cs typeface="B Zar" panose="00000400000000000000" pitchFamily="2" charset="-78"/>
              </a:rPr>
              <a:t>شهرک صنعتی سلفچگان و ارائه راهکار جهت حل مشکلات عنوان شده </a:t>
            </a:r>
            <a:endParaRPr lang="en-US" sz="1800" dirty="0">
              <a:cs typeface="B Zar" panose="00000400000000000000" pitchFamily="2" charset="-78"/>
            </a:endParaRPr>
          </a:p>
          <a:p>
            <a:pPr lvl="0" algn="r" rtl="1">
              <a:buFont typeface="Wingdings" panose="05000000000000000000" pitchFamily="2" charset="2"/>
              <a:buChar char="Ø"/>
            </a:pPr>
            <a:r>
              <a:rPr lang="fa-IR" sz="1800" dirty="0">
                <a:cs typeface="B Zar" panose="00000400000000000000" pitchFamily="2" charset="-78"/>
              </a:rPr>
              <a:t>آشنایی با صنعت داروسازی در ایران (از حد واسط تا دارو) به مدت 8 ساعت</a:t>
            </a:r>
            <a:endParaRPr lang="en-US" sz="1800" dirty="0">
              <a:cs typeface="B Zar" panose="00000400000000000000" pitchFamily="2" charset="-78"/>
            </a:endParaRPr>
          </a:p>
          <a:p>
            <a:pPr marL="0" indent="0" algn="r" rtl="1">
              <a:buNone/>
            </a:pPr>
            <a:r>
              <a:rPr lang="en-US" sz="1800" dirty="0">
                <a:cs typeface="B Zar" panose="00000400000000000000" pitchFamily="2" charset="-78"/>
              </a:rPr>
              <a:t> </a:t>
            </a:r>
          </a:p>
          <a:p>
            <a:pPr lvl="0" algn="r" rtl="1"/>
            <a:endParaRPr lang="en-US" dirty="0"/>
          </a:p>
          <a:p>
            <a:pPr lvl="0" algn="r" rtl="1"/>
            <a:endParaRPr lang="en-US" dirty="0"/>
          </a:p>
        </p:txBody>
      </p:sp>
      <p:sp>
        <p:nvSpPr>
          <p:cNvPr id="7" name="Slide Number Placeholder 2"/>
          <p:cNvSpPr>
            <a:spLocks noGrp="1"/>
          </p:cNvSpPr>
          <p:nvPr>
            <p:ph type="sldNum" sz="quarter" idx="12"/>
          </p:nvPr>
        </p:nvSpPr>
        <p:spPr>
          <a:xfrm>
            <a:off x="4211960" y="6525344"/>
            <a:ext cx="1197496" cy="304800"/>
          </a:xfrm>
        </p:spPr>
        <p:txBody>
          <a:bodyPr/>
          <a:lstStyle/>
          <a:p>
            <a:pPr algn="ctr"/>
            <a:r>
              <a:rPr lang="fa-IR" dirty="0" smtClean="0">
                <a:cs typeface="B Titr" panose="00000700000000000000" pitchFamily="2" charset="-78"/>
              </a:rPr>
              <a:t>22</a:t>
            </a:r>
            <a:endParaRPr lang="en-US" dirty="0">
              <a:cs typeface="B Titr" panose="00000700000000000000" pitchFamily="2" charset="-78"/>
            </a:endParaRPr>
          </a:p>
        </p:txBody>
      </p:sp>
      <p:sp>
        <p:nvSpPr>
          <p:cNvPr id="8" name="Subtitle 1"/>
          <p:cNvSpPr txBox="1">
            <a:spLocks/>
          </p:cNvSpPr>
          <p:nvPr/>
        </p:nvSpPr>
        <p:spPr bwMode="auto">
          <a:xfrm>
            <a:off x="6588224" y="873810"/>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9" name="Rectangle 8"/>
          <p:cNvSpPr/>
          <p:nvPr/>
        </p:nvSpPr>
        <p:spPr>
          <a:xfrm>
            <a:off x="5868144" y="450771"/>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2588980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696"/>
            <a:ext cx="4953000" cy="563563"/>
          </a:xfrm>
        </p:spPr>
        <p:txBody>
          <a:bodyPr/>
          <a:lstStyle/>
          <a:p>
            <a:pPr algn="ctr"/>
            <a:r>
              <a:rPr lang="fa-IR" sz="2400" dirty="0">
                <a:cs typeface="2  Titr" panose="00000700000000000000" pitchFamily="2" charset="-78"/>
              </a:rPr>
              <a:t>عناوین مهمترین دستاوردهای دانشکده </a:t>
            </a:r>
            <a:r>
              <a:rPr lang="fa-IR" sz="2400" dirty="0" smtClean="0">
                <a:cs typeface="2  Titr" panose="00000700000000000000" pitchFamily="2" charset="-78"/>
              </a:rPr>
              <a:t/>
            </a:r>
            <a:br>
              <a:rPr lang="fa-IR" sz="2400" dirty="0" smtClean="0">
                <a:cs typeface="2  Titr" panose="00000700000000000000" pitchFamily="2" charset="-78"/>
              </a:rPr>
            </a:br>
            <a:r>
              <a:rPr lang="fa-IR" sz="2400" dirty="0" smtClean="0">
                <a:cs typeface="2  Titr" panose="00000700000000000000" pitchFamily="2" charset="-78"/>
              </a:rPr>
              <a:t>در </a:t>
            </a:r>
            <a:r>
              <a:rPr lang="fa-IR" sz="2400" dirty="0">
                <a:cs typeface="2  Titr" panose="00000700000000000000" pitchFamily="2" charset="-78"/>
              </a:rPr>
              <a:t>سال 1400 </a:t>
            </a:r>
            <a:r>
              <a:rPr lang="en-US" dirty="0"/>
              <a:t/>
            </a:r>
            <a:br>
              <a:rPr lang="en-US" dirty="0"/>
            </a:br>
            <a:endParaRPr lang="en-US" dirty="0"/>
          </a:p>
        </p:txBody>
      </p:sp>
      <p:sp>
        <p:nvSpPr>
          <p:cNvPr id="3" name="Content Placeholder 2"/>
          <p:cNvSpPr>
            <a:spLocks noGrp="1"/>
          </p:cNvSpPr>
          <p:nvPr>
            <p:ph idx="1"/>
          </p:nvPr>
        </p:nvSpPr>
        <p:spPr>
          <a:xfrm>
            <a:off x="381000" y="1371600"/>
            <a:ext cx="8305800" cy="5029200"/>
          </a:xfrm>
        </p:spPr>
        <p:txBody>
          <a:bodyPr/>
          <a:lstStyle/>
          <a:p>
            <a:pPr algn="r" rtl="1"/>
            <a:endParaRPr lang="en-US" sz="1800" dirty="0">
              <a:cs typeface="B Zar" panose="00000400000000000000" pitchFamily="2" charset="-78"/>
            </a:endParaRPr>
          </a:p>
          <a:p>
            <a:pPr lvl="0" algn="r" rtl="1"/>
            <a:r>
              <a:rPr lang="fa-IR" sz="2000" b="1" dirty="0">
                <a:solidFill>
                  <a:srgbClr val="FFFF00"/>
                </a:solidFill>
                <a:latin typeface="Homa" panose="01000500000000000000" pitchFamily="2" charset="-78"/>
                <a:cs typeface="B Zar" panose="00000400000000000000" pitchFamily="2" charset="-78"/>
              </a:rPr>
              <a:t>ترجمه کتاب </a:t>
            </a:r>
            <a:r>
              <a:rPr lang="fa-IR" sz="2000" b="1" dirty="0" smtClean="0">
                <a:solidFill>
                  <a:srgbClr val="FFFF00"/>
                </a:solidFill>
                <a:latin typeface="Homa" panose="01000500000000000000" pitchFamily="2" charset="-78"/>
                <a:cs typeface="B Zar" panose="00000400000000000000" pitchFamily="2" charset="-78"/>
              </a:rPr>
              <a:t>تخصصی</a:t>
            </a:r>
          </a:p>
          <a:p>
            <a:pPr lvl="0" algn="r" rtl="1"/>
            <a:endParaRPr lang="fa-IR" sz="2000" b="1" dirty="0" smtClean="0">
              <a:solidFill>
                <a:srgbClr val="FFFF00"/>
              </a:solidFill>
              <a:latin typeface="Homa" panose="01000500000000000000" pitchFamily="2" charset="-78"/>
              <a:cs typeface="B Zar" panose="00000400000000000000" pitchFamily="2" charset="-78"/>
            </a:endParaRPr>
          </a:p>
          <a:p>
            <a:pPr marL="0" lvl="0" indent="0" algn="ctr" rtl="1">
              <a:buNone/>
            </a:pPr>
            <a:r>
              <a:rPr lang="en-US" sz="1800" dirty="0" smtClean="0">
                <a:cs typeface="B Zar" panose="00000400000000000000" pitchFamily="2" charset="-78"/>
              </a:rPr>
              <a:t> </a:t>
            </a:r>
            <a:r>
              <a:rPr lang="fa-IR" sz="2400" dirty="0">
                <a:cs typeface="B Zar" panose="00000400000000000000" pitchFamily="2" charset="-78"/>
              </a:rPr>
              <a:t>مقدمه ای بر کوپلاژ کروماتوگرافی گازی- طیف سنج </a:t>
            </a:r>
            <a:r>
              <a:rPr lang="fa-IR" sz="2400" dirty="0" smtClean="0">
                <a:cs typeface="B Zar" panose="00000400000000000000" pitchFamily="2" charset="-78"/>
              </a:rPr>
              <a:t>جرمی</a:t>
            </a:r>
          </a:p>
          <a:p>
            <a:pPr marL="0" lvl="0" indent="0" algn="ctr" rtl="1">
              <a:buNone/>
            </a:pPr>
            <a:r>
              <a:rPr lang="fa-IR" sz="2000" dirty="0" smtClean="0">
                <a:cs typeface="B Zar" panose="00000400000000000000" pitchFamily="2" charset="-78"/>
              </a:rPr>
              <a:t> مترجم: </a:t>
            </a:r>
            <a:r>
              <a:rPr lang="fa-IR" sz="2000" dirty="0">
                <a:cs typeface="B Zar" panose="00000400000000000000" pitchFamily="2" charset="-78"/>
              </a:rPr>
              <a:t>دکتر افسانه </a:t>
            </a:r>
            <a:r>
              <a:rPr lang="fa-IR" sz="2000" dirty="0" smtClean="0">
                <a:cs typeface="B Zar" panose="00000400000000000000" pitchFamily="2" charset="-78"/>
              </a:rPr>
              <a:t>ملاحسینی</a:t>
            </a:r>
          </a:p>
          <a:p>
            <a:pPr marL="0" lvl="0" indent="0" algn="r" rtl="1">
              <a:buNone/>
            </a:pPr>
            <a:endParaRPr lang="en-US" sz="1800" dirty="0">
              <a:cs typeface="B Zar" panose="00000400000000000000" pitchFamily="2" charset="-78"/>
            </a:endParaRPr>
          </a:p>
          <a:p>
            <a:pPr algn="r" rtl="1"/>
            <a:r>
              <a:rPr lang="fa-IR" sz="1800" b="1" dirty="0">
                <a:solidFill>
                  <a:srgbClr val="FFFF00"/>
                </a:solidFill>
                <a:latin typeface="Homa" panose="01000500000000000000" pitchFamily="2" charset="-78"/>
                <a:cs typeface="B Zar" panose="00000400000000000000" pitchFamily="2" charset="-78"/>
              </a:rPr>
              <a:t>همکاری در تالیف کتاب های بین المللی توسط تیم تحقیقاتی آقای دکتر علی ملکی با عناوین زیر:</a:t>
            </a:r>
          </a:p>
          <a:p>
            <a:pPr algn="ctr" rtl="1"/>
            <a:endParaRPr lang="en-US" sz="1800" dirty="0">
              <a:cs typeface="B Zar" panose="00000400000000000000" pitchFamily="2" charset="-78"/>
            </a:endParaRPr>
          </a:p>
          <a:p>
            <a:pPr marL="0" indent="0" algn="ctr">
              <a:buNone/>
            </a:pPr>
            <a:r>
              <a:rPr lang="en-US" sz="1800" b="1" dirty="0" smtClean="0">
                <a:latin typeface="Times New Roman" panose="02020603050405020304" pitchFamily="18" charset="0"/>
                <a:cs typeface="Times New Roman" panose="02020603050405020304" pitchFamily="18" charset="0"/>
              </a:rPr>
              <a:t>Magnetic </a:t>
            </a:r>
            <a:r>
              <a:rPr lang="en-US" sz="1800" b="1" dirty="0">
                <a:latin typeface="Times New Roman" panose="02020603050405020304" pitchFamily="18" charset="0"/>
                <a:cs typeface="Times New Roman" panose="02020603050405020304" pitchFamily="18" charset="0"/>
              </a:rPr>
              <a:t>Nanoparticle-Based Hybrid </a:t>
            </a:r>
            <a:r>
              <a:rPr lang="en-US" sz="1800" b="1" dirty="0" smtClean="0">
                <a:latin typeface="Times New Roman" panose="02020603050405020304" pitchFamily="18" charset="0"/>
                <a:cs typeface="Times New Roman" panose="02020603050405020304" pitchFamily="18" charset="0"/>
              </a:rPr>
              <a:t>Material</a:t>
            </a:r>
            <a:r>
              <a:rPr lang="fa-IR" sz="1800" b="1"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Heterogeneous </a:t>
            </a:r>
            <a:r>
              <a:rPr lang="en-US" sz="1800" b="1" dirty="0">
                <a:latin typeface="Times New Roman" panose="02020603050405020304" pitchFamily="18" charset="0"/>
                <a:cs typeface="Times New Roman" panose="02020603050405020304" pitchFamily="18" charset="0"/>
              </a:rPr>
              <a:t>Micro and Nanoscale Composites for the </a:t>
            </a:r>
            <a:r>
              <a:rPr lang="en-US" sz="1800" b="1" dirty="0" smtClean="0">
                <a:latin typeface="Times New Roman" panose="02020603050405020304" pitchFamily="18" charset="0"/>
                <a:cs typeface="Times New Roman" panose="02020603050405020304" pitchFamily="18" charset="0"/>
              </a:rPr>
              <a:t>Catalysis</a:t>
            </a:r>
            <a:r>
              <a:rPr lang="fa-IR" sz="1800" b="1"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of </a:t>
            </a:r>
            <a:r>
              <a:rPr lang="en-US" sz="1800" b="1" dirty="0">
                <a:latin typeface="Times New Roman" panose="02020603050405020304" pitchFamily="18" charset="0"/>
                <a:cs typeface="Times New Roman" panose="02020603050405020304" pitchFamily="18" charset="0"/>
              </a:rPr>
              <a:t>Organic </a:t>
            </a:r>
            <a:r>
              <a:rPr lang="en-US" sz="1800" b="1" dirty="0" smtClean="0">
                <a:latin typeface="Times New Roman" panose="02020603050405020304" pitchFamily="18" charset="0"/>
                <a:cs typeface="Times New Roman" panose="02020603050405020304" pitchFamily="18" charset="0"/>
              </a:rPr>
              <a:t>Reactions</a:t>
            </a:r>
            <a:endParaRPr lang="en-US" sz="1800" b="1" dirty="0">
              <a:latin typeface="Times New Roman" panose="02020603050405020304" pitchFamily="18" charset="0"/>
              <a:cs typeface="Times New Roman" panose="02020603050405020304" pitchFamily="18" charset="0"/>
            </a:endParaRPr>
          </a:p>
        </p:txBody>
      </p:sp>
      <p:sp>
        <p:nvSpPr>
          <p:cNvPr id="7" name="Slide Number Placeholder 2"/>
          <p:cNvSpPr>
            <a:spLocks noGrp="1"/>
          </p:cNvSpPr>
          <p:nvPr>
            <p:ph type="sldNum" sz="quarter" idx="12"/>
          </p:nvPr>
        </p:nvSpPr>
        <p:spPr>
          <a:xfrm>
            <a:off x="4211960" y="6525344"/>
            <a:ext cx="1197496" cy="304800"/>
          </a:xfrm>
        </p:spPr>
        <p:txBody>
          <a:bodyPr/>
          <a:lstStyle/>
          <a:p>
            <a:pPr algn="ctr"/>
            <a:r>
              <a:rPr lang="fa-IR" dirty="0" smtClean="0">
                <a:cs typeface="B Titr" panose="00000700000000000000" pitchFamily="2" charset="-78"/>
              </a:rPr>
              <a:t>23</a:t>
            </a:r>
            <a:endParaRPr lang="en-US" dirty="0">
              <a:cs typeface="B Titr" panose="00000700000000000000" pitchFamily="2" charset="-78"/>
            </a:endParaRPr>
          </a:p>
        </p:txBody>
      </p:sp>
      <p:sp>
        <p:nvSpPr>
          <p:cNvPr id="8" name="Subtitle 1"/>
          <p:cNvSpPr txBox="1">
            <a:spLocks/>
          </p:cNvSpPr>
          <p:nvPr/>
        </p:nvSpPr>
        <p:spPr bwMode="auto">
          <a:xfrm>
            <a:off x="6680289" y="907576"/>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9" name="Rectangle 8"/>
          <p:cNvSpPr/>
          <p:nvPr/>
        </p:nvSpPr>
        <p:spPr>
          <a:xfrm>
            <a:off x="5960209" y="484537"/>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3665877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696"/>
            <a:ext cx="4953000" cy="563563"/>
          </a:xfrm>
        </p:spPr>
        <p:txBody>
          <a:bodyPr/>
          <a:lstStyle/>
          <a:p>
            <a:pPr algn="ctr"/>
            <a:r>
              <a:rPr lang="fa-IR" sz="2400" dirty="0">
                <a:cs typeface="2  Titr" panose="00000700000000000000" pitchFamily="2" charset="-78"/>
              </a:rPr>
              <a:t>عناوین مهمترین دستاوردهای دانشکده </a:t>
            </a:r>
            <a:r>
              <a:rPr lang="fa-IR" sz="2400" dirty="0" smtClean="0">
                <a:cs typeface="2  Titr" panose="00000700000000000000" pitchFamily="2" charset="-78"/>
              </a:rPr>
              <a:t/>
            </a:r>
            <a:br>
              <a:rPr lang="fa-IR" sz="2400" dirty="0" smtClean="0">
                <a:cs typeface="2  Titr" panose="00000700000000000000" pitchFamily="2" charset="-78"/>
              </a:rPr>
            </a:br>
            <a:r>
              <a:rPr lang="fa-IR" sz="2400" dirty="0" smtClean="0">
                <a:cs typeface="2  Titr" panose="00000700000000000000" pitchFamily="2" charset="-78"/>
              </a:rPr>
              <a:t>در </a:t>
            </a:r>
            <a:r>
              <a:rPr lang="fa-IR" sz="2400" dirty="0">
                <a:cs typeface="2  Titr" panose="00000700000000000000" pitchFamily="2" charset="-78"/>
              </a:rPr>
              <a:t>سال </a:t>
            </a:r>
            <a:r>
              <a:rPr lang="fa-IR" sz="2400" dirty="0" smtClean="0">
                <a:cs typeface="2  Titr" panose="00000700000000000000" pitchFamily="2" charset="-78"/>
              </a:rPr>
              <a:t>1401 </a:t>
            </a:r>
            <a:r>
              <a:rPr lang="en-US" dirty="0"/>
              <a:t/>
            </a:r>
            <a:br>
              <a:rPr lang="en-US" dirty="0"/>
            </a:br>
            <a:endParaRPr lang="en-US" dirty="0"/>
          </a:p>
        </p:txBody>
      </p:sp>
      <p:sp>
        <p:nvSpPr>
          <p:cNvPr id="3" name="Content Placeholder 2"/>
          <p:cNvSpPr>
            <a:spLocks noGrp="1"/>
          </p:cNvSpPr>
          <p:nvPr>
            <p:ph idx="1"/>
          </p:nvPr>
        </p:nvSpPr>
        <p:spPr/>
        <p:txBody>
          <a:bodyPr/>
          <a:lstStyle/>
          <a:p>
            <a:pPr marL="0" lvl="0" indent="0" algn="ctr" rtl="1">
              <a:buNone/>
            </a:pPr>
            <a:r>
              <a:rPr lang="fa-IR" altLang="en-US" sz="2000" dirty="0" smtClean="0">
                <a:solidFill>
                  <a:schemeClr val="tx1">
                    <a:lumMod val="95000"/>
                  </a:schemeClr>
                </a:solidFill>
                <a:cs typeface="B Titr" panose="00000700000000000000" pitchFamily="2" charset="-78"/>
              </a:rPr>
              <a:t>عقد</a:t>
            </a:r>
            <a:r>
              <a:rPr lang="en-US" altLang="en-US" sz="2000" dirty="0" smtClean="0">
                <a:solidFill>
                  <a:schemeClr val="tx1">
                    <a:lumMod val="95000"/>
                  </a:schemeClr>
                </a:solidFill>
                <a:cs typeface="B Titr" panose="00000700000000000000" pitchFamily="2" charset="-78"/>
              </a:rPr>
              <a:t> </a:t>
            </a:r>
            <a:r>
              <a:rPr lang="fa-IR" altLang="en-US" sz="2000" dirty="0">
                <a:solidFill>
                  <a:schemeClr val="tx1">
                    <a:lumMod val="95000"/>
                  </a:schemeClr>
                </a:solidFill>
                <a:cs typeface="B Titr" panose="00000700000000000000" pitchFamily="2" charset="-78"/>
              </a:rPr>
              <a:t>تفاهم نامه همکاری با دانشکده علوم پایه دانشگاه </a:t>
            </a:r>
            <a:r>
              <a:rPr lang="fa-IR" altLang="en-US" sz="2000" dirty="0" smtClean="0">
                <a:solidFill>
                  <a:schemeClr val="tx1">
                    <a:lumMod val="95000"/>
                  </a:schemeClr>
                </a:solidFill>
                <a:cs typeface="B Titr" panose="00000700000000000000" pitchFamily="2" charset="-78"/>
              </a:rPr>
              <a:t>هرمزگان</a:t>
            </a:r>
          </a:p>
          <a:p>
            <a:pPr marL="0" lvl="0" indent="0" algn="ctr" rtl="1">
              <a:buNone/>
            </a:pPr>
            <a:endParaRPr lang="en-US" sz="2000" dirty="0">
              <a:solidFill>
                <a:schemeClr val="tx1">
                  <a:lumMod val="95000"/>
                </a:schemeClr>
              </a:solidFill>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l="16139" r="12988" b="6088"/>
          <a:stretch>
            <a:fillRect/>
          </a:stretch>
        </p:blipFill>
        <p:spPr bwMode="auto">
          <a:xfrm>
            <a:off x="1881882" y="1938064"/>
            <a:ext cx="5216366" cy="444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a:spLocks noGrp="1"/>
          </p:cNvSpPr>
          <p:nvPr>
            <p:ph type="sldNum" sz="quarter" idx="12"/>
          </p:nvPr>
        </p:nvSpPr>
        <p:spPr>
          <a:xfrm>
            <a:off x="4211960" y="6525344"/>
            <a:ext cx="1197496" cy="304800"/>
          </a:xfrm>
        </p:spPr>
        <p:txBody>
          <a:bodyPr/>
          <a:lstStyle/>
          <a:p>
            <a:pPr algn="ctr"/>
            <a:r>
              <a:rPr lang="fa-IR" dirty="0" smtClean="0">
                <a:cs typeface="B Titr" panose="00000700000000000000" pitchFamily="2" charset="-78"/>
              </a:rPr>
              <a:t>24</a:t>
            </a:r>
            <a:endParaRPr lang="en-US" dirty="0">
              <a:cs typeface="B Titr" panose="00000700000000000000" pitchFamily="2" charset="-78"/>
            </a:endParaRPr>
          </a:p>
        </p:txBody>
      </p:sp>
      <p:sp>
        <p:nvSpPr>
          <p:cNvPr id="9" name="Subtitle 1"/>
          <p:cNvSpPr txBox="1">
            <a:spLocks/>
          </p:cNvSpPr>
          <p:nvPr/>
        </p:nvSpPr>
        <p:spPr bwMode="auto">
          <a:xfrm>
            <a:off x="6647174" y="889373"/>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10" name="Rectangle 9"/>
          <p:cNvSpPr/>
          <p:nvPr/>
        </p:nvSpPr>
        <p:spPr>
          <a:xfrm>
            <a:off x="5927094" y="466334"/>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1639715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696"/>
            <a:ext cx="4953000" cy="563563"/>
          </a:xfrm>
        </p:spPr>
        <p:txBody>
          <a:bodyPr/>
          <a:lstStyle/>
          <a:p>
            <a:pPr algn="ctr"/>
            <a:r>
              <a:rPr lang="fa-IR" sz="2400" dirty="0">
                <a:cs typeface="2  Titr" panose="00000700000000000000" pitchFamily="2" charset="-78"/>
              </a:rPr>
              <a:t>عناوین مهمترین دستاوردهای دانشکده </a:t>
            </a:r>
            <a:r>
              <a:rPr lang="fa-IR" sz="2400" dirty="0" smtClean="0">
                <a:cs typeface="2  Titr" panose="00000700000000000000" pitchFamily="2" charset="-78"/>
              </a:rPr>
              <a:t/>
            </a:r>
            <a:br>
              <a:rPr lang="fa-IR" sz="2400" dirty="0" smtClean="0">
                <a:cs typeface="2  Titr" panose="00000700000000000000" pitchFamily="2" charset="-78"/>
              </a:rPr>
            </a:br>
            <a:r>
              <a:rPr lang="fa-IR" sz="2400" dirty="0" smtClean="0">
                <a:cs typeface="2  Titr" panose="00000700000000000000" pitchFamily="2" charset="-78"/>
              </a:rPr>
              <a:t>در </a:t>
            </a:r>
            <a:r>
              <a:rPr lang="fa-IR" sz="2400" dirty="0">
                <a:cs typeface="2  Titr" panose="00000700000000000000" pitchFamily="2" charset="-78"/>
              </a:rPr>
              <a:t>سال </a:t>
            </a:r>
            <a:r>
              <a:rPr lang="fa-IR" sz="2400" dirty="0" smtClean="0">
                <a:cs typeface="2  Titr" panose="00000700000000000000" pitchFamily="2" charset="-78"/>
              </a:rPr>
              <a:t>1401 </a:t>
            </a:r>
            <a:r>
              <a:rPr lang="en-US" dirty="0"/>
              <a:t/>
            </a:r>
            <a:br>
              <a:rPr lang="en-US" dirty="0"/>
            </a:br>
            <a:endParaRPr lang="en-US" dirty="0"/>
          </a:p>
        </p:txBody>
      </p:sp>
      <p:sp>
        <p:nvSpPr>
          <p:cNvPr id="3" name="Content Placeholder 2"/>
          <p:cNvSpPr>
            <a:spLocks noGrp="1"/>
          </p:cNvSpPr>
          <p:nvPr>
            <p:ph idx="1"/>
          </p:nvPr>
        </p:nvSpPr>
        <p:spPr/>
        <p:txBody>
          <a:bodyPr/>
          <a:lstStyle/>
          <a:p>
            <a:pPr marL="0" lvl="0" indent="0" algn="ctr" rtl="1">
              <a:buNone/>
            </a:pPr>
            <a:r>
              <a:rPr lang="fa-IR" altLang="en-US" sz="2000" dirty="0">
                <a:solidFill>
                  <a:schemeClr val="tx1">
                    <a:lumMod val="95000"/>
                  </a:schemeClr>
                </a:solidFill>
                <a:cs typeface="B Titr" panose="00000700000000000000" pitchFamily="2" charset="-78"/>
              </a:rPr>
              <a:t>عقد</a:t>
            </a:r>
            <a:r>
              <a:rPr lang="en-US" altLang="en-US" sz="2000" dirty="0">
                <a:solidFill>
                  <a:schemeClr val="tx1">
                    <a:lumMod val="95000"/>
                  </a:schemeClr>
                </a:solidFill>
                <a:cs typeface="B Titr" panose="00000700000000000000" pitchFamily="2" charset="-78"/>
              </a:rPr>
              <a:t> </a:t>
            </a:r>
            <a:r>
              <a:rPr lang="fa-IR" altLang="en-US" sz="2000" dirty="0">
                <a:solidFill>
                  <a:schemeClr val="tx1">
                    <a:lumMod val="95000"/>
                  </a:schemeClr>
                </a:solidFill>
                <a:cs typeface="B Titr" panose="00000700000000000000" pitchFamily="2" charset="-78"/>
              </a:rPr>
              <a:t>تفاهم نامه همکاری با پارک زیست فناوری خلیج فارس</a:t>
            </a:r>
            <a:br>
              <a:rPr lang="fa-IR" altLang="en-US" sz="2000" dirty="0">
                <a:solidFill>
                  <a:schemeClr val="tx1">
                    <a:lumMod val="95000"/>
                  </a:schemeClr>
                </a:solidFill>
                <a:cs typeface="B Titr" panose="00000700000000000000" pitchFamily="2" charset="-78"/>
              </a:rPr>
            </a:br>
            <a:endParaRPr lang="en-US" sz="2000" dirty="0">
              <a:solidFill>
                <a:schemeClr val="tx1">
                  <a:lumMod val="95000"/>
                </a:schemeClr>
              </a:solidFill>
              <a:cs typeface="B Titr" panose="00000700000000000000" pitchFamily="2" charset="-78"/>
            </a:endParaRPr>
          </a:p>
        </p:txBody>
      </p:sp>
      <p:pic>
        <p:nvPicPr>
          <p:cNvPr id="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9757" y="1843574"/>
            <a:ext cx="6422603" cy="42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25</a:t>
            </a:r>
            <a:endParaRPr lang="en-US" dirty="0">
              <a:cs typeface="B Titr" panose="00000700000000000000" pitchFamily="2" charset="-78"/>
            </a:endParaRPr>
          </a:p>
        </p:txBody>
      </p:sp>
      <p:sp>
        <p:nvSpPr>
          <p:cNvPr id="7" name="Subtitle 1"/>
          <p:cNvSpPr txBox="1">
            <a:spLocks/>
          </p:cNvSpPr>
          <p:nvPr/>
        </p:nvSpPr>
        <p:spPr bwMode="auto">
          <a:xfrm>
            <a:off x="6660232" y="896676"/>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10" name="Rectangle 9"/>
          <p:cNvSpPr/>
          <p:nvPr/>
        </p:nvSpPr>
        <p:spPr>
          <a:xfrm>
            <a:off x="5940152" y="473637"/>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2206065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672"/>
            <a:ext cx="4953000" cy="770384"/>
          </a:xfrm>
        </p:spPr>
        <p:txBody>
          <a:bodyPr/>
          <a:lstStyle/>
          <a:p>
            <a:pPr algn="ctr" rtl="1"/>
            <a:r>
              <a:rPr lang="fa-IR" sz="2400" dirty="0" smtClean="0">
                <a:cs typeface="2  Titr" panose="00000700000000000000" pitchFamily="2" charset="-78"/>
              </a:rPr>
              <a:t>جایگاه دانشگاه علم و صنعت ایران براساس رتبه بندی </a:t>
            </a:r>
            <a:r>
              <a:rPr lang="en-US" sz="2400" dirty="0" smtClean="0">
                <a:cs typeface="2  Titr" panose="00000700000000000000" pitchFamily="2" charset="-78"/>
              </a:rPr>
              <a:t>QS</a:t>
            </a:r>
            <a:r>
              <a:rPr lang="fa-IR" sz="2400" dirty="0" smtClean="0">
                <a:cs typeface="2  Titr" panose="00000700000000000000" pitchFamily="2" charset="-78"/>
              </a:rPr>
              <a:t>  در سال 2022</a:t>
            </a:r>
            <a:endParaRPr lang="en-US" dirty="0"/>
          </a:p>
        </p:txBody>
      </p:sp>
      <p:sp>
        <p:nvSpPr>
          <p:cNvPr id="3" name="Content Placeholder 2"/>
          <p:cNvSpPr>
            <a:spLocks noGrp="1"/>
          </p:cNvSpPr>
          <p:nvPr>
            <p:ph idx="1"/>
          </p:nvPr>
        </p:nvSpPr>
        <p:spPr/>
        <p:txBody>
          <a:bodyPr/>
          <a:lstStyle/>
          <a:p>
            <a:pPr marL="0" lvl="0" indent="0" algn="ctr" rtl="1">
              <a:buNone/>
            </a:pPr>
            <a:endParaRPr lang="en-US" sz="2000" dirty="0">
              <a:solidFill>
                <a:schemeClr val="tx1">
                  <a:lumMod val="95000"/>
                </a:schemeClr>
              </a:solidFill>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rcRect l="18552" t="13361" r="19449" b="10272"/>
          <a:stretch>
            <a:fillRect/>
          </a:stretch>
        </p:blipFill>
        <p:spPr bwMode="auto">
          <a:xfrm>
            <a:off x="949151" y="1484784"/>
            <a:ext cx="7007225" cy="487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26</a:t>
            </a:r>
            <a:endParaRPr lang="en-US" dirty="0">
              <a:cs typeface="B Titr" panose="00000700000000000000" pitchFamily="2" charset="-78"/>
            </a:endParaRPr>
          </a:p>
        </p:txBody>
      </p:sp>
      <p:sp>
        <p:nvSpPr>
          <p:cNvPr id="10" name="Title 1"/>
          <p:cNvSpPr txBox="1">
            <a:spLocks/>
          </p:cNvSpPr>
          <p:nvPr/>
        </p:nvSpPr>
        <p:spPr bwMode="auto">
          <a:xfrm>
            <a:off x="3491880" y="3861048"/>
            <a:ext cx="424847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kern="1200">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panose="020B0604020202020204" pitchFamily="34" charset="0"/>
              </a:defRPr>
            </a:lvl2pPr>
            <a:lvl3pPr algn="l" rtl="0" eaLnBrk="1" fontAlgn="base" hangingPunct="1">
              <a:spcBef>
                <a:spcPct val="0"/>
              </a:spcBef>
              <a:spcAft>
                <a:spcPct val="0"/>
              </a:spcAft>
              <a:defRPr sz="2800" b="1">
                <a:solidFill>
                  <a:schemeClr val="bg1"/>
                </a:solidFill>
                <a:latin typeface="Arial" panose="020B0604020202020204" pitchFamily="34" charset="0"/>
              </a:defRPr>
            </a:lvl3pPr>
            <a:lvl4pPr algn="l" rtl="0" eaLnBrk="1" fontAlgn="base" hangingPunct="1">
              <a:spcBef>
                <a:spcPct val="0"/>
              </a:spcBef>
              <a:spcAft>
                <a:spcPct val="0"/>
              </a:spcAft>
              <a:defRPr sz="2800" b="1">
                <a:solidFill>
                  <a:schemeClr val="bg1"/>
                </a:solidFill>
                <a:latin typeface="Arial" panose="020B0604020202020204" pitchFamily="34" charset="0"/>
              </a:defRPr>
            </a:lvl4pPr>
            <a:lvl5pPr algn="l" rtl="0" eaLnBrk="1" fontAlgn="base" hangingPunct="1">
              <a:spcBef>
                <a:spcPct val="0"/>
              </a:spcBef>
              <a:spcAft>
                <a:spcPct val="0"/>
              </a:spcAft>
              <a:defRPr sz="2800" b="1">
                <a:solidFill>
                  <a:schemeClr val="bg1"/>
                </a:solidFill>
                <a:latin typeface="Arial" panose="020B0604020202020204" pitchFamily="34" charset="0"/>
              </a:defRPr>
            </a:lvl5pPr>
            <a:lvl6pPr marL="457200" algn="l" rtl="0" eaLnBrk="1" fontAlgn="base" hangingPunct="1">
              <a:spcBef>
                <a:spcPct val="0"/>
              </a:spcBef>
              <a:spcAft>
                <a:spcPct val="0"/>
              </a:spcAft>
              <a:defRPr sz="2800" b="1">
                <a:solidFill>
                  <a:schemeClr val="bg1"/>
                </a:solidFill>
                <a:latin typeface="Arial" panose="020B0604020202020204" pitchFamily="34" charset="0"/>
              </a:defRPr>
            </a:lvl6pPr>
            <a:lvl7pPr marL="914400" algn="l" rtl="0" eaLnBrk="1" fontAlgn="base" hangingPunct="1">
              <a:spcBef>
                <a:spcPct val="0"/>
              </a:spcBef>
              <a:spcAft>
                <a:spcPct val="0"/>
              </a:spcAft>
              <a:defRPr sz="2800" b="1">
                <a:solidFill>
                  <a:schemeClr val="bg1"/>
                </a:solidFill>
                <a:latin typeface="Arial" panose="020B0604020202020204" pitchFamily="34" charset="0"/>
              </a:defRPr>
            </a:lvl7pPr>
            <a:lvl8pPr marL="1371600" algn="l" rtl="0" eaLnBrk="1" fontAlgn="base" hangingPunct="1">
              <a:spcBef>
                <a:spcPct val="0"/>
              </a:spcBef>
              <a:spcAft>
                <a:spcPct val="0"/>
              </a:spcAft>
              <a:defRPr sz="2800" b="1">
                <a:solidFill>
                  <a:schemeClr val="bg1"/>
                </a:solidFill>
                <a:latin typeface="Arial" panose="020B0604020202020204" pitchFamily="34" charset="0"/>
              </a:defRPr>
            </a:lvl8pPr>
            <a:lvl9pPr marL="1828800" algn="l" rtl="0" eaLnBrk="1" fontAlgn="base" hangingPunct="1">
              <a:spcBef>
                <a:spcPct val="0"/>
              </a:spcBef>
              <a:spcAft>
                <a:spcPct val="0"/>
              </a:spcAft>
              <a:defRPr sz="2800" b="1">
                <a:solidFill>
                  <a:schemeClr val="bg1"/>
                </a:solidFill>
                <a:latin typeface="Arial" panose="020B0604020202020204" pitchFamily="34" charset="0"/>
              </a:defRPr>
            </a:lvl9pPr>
          </a:lstStyle>
          <a:p>
            <a:pPr algn="ctr" rtl="1"/>
            <a:r>
              <a:rPr lang="fa-IR" sz="1600" dirty="0" smtClean="0">
                <a:cs typeface="2  Titr" panose="00000700000000000000" pitchFamily="2" charset="-78"/>
              </a:rPr>
              <a:t>رتبه چهارم در بین دانشگاه های ایران</a:t>
            </a:r>
            <a:endParaRPr lang="en-US" sz="1600" dirty="0"/>
          </a:p>
        </p:txBody>
      </p:sp>
      <p:sp>
        <p:nvSpPr>
          <p:cNvPr id="13" name="Subtitle 1"/>
          <p:cNvSpPr txBox="1">
            <a:spLocks/>
          </p:cNvSpPr>
          <p:nvPr/>
        </p:nvSpPr>
        <p:spPr bwMode="auto">
          <a:xfrm>
            <a:off x="6588224" y="86804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14" name="Rectangle 13"/>
          <p:cNvSpPr/>
          <p:nvPr/>
        </p:nvSpPr>
        <p:spPr>
          <a:xfrm>
            <a:off x="5868144" y="445002"/>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1794678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rtl="1">
              <a:buNone/>
            </a:pPr>
            <a:endParaRPr lang="en-US" sz="2000" dirty="0">
              <a:solidFill>
                <a:schemeClr val="tx1">
                  <a:lumMod val="95000"/>
                </a:schemeClr>
              </a:solidFill>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rcRect l="12419" t="13361" r="17493" b="5499"/>
          <a:stretch>
            <a:fillRect/>
          </a:stretch>
        </p:blipFill>
        <p:spPr bwMode="auto">
          <a:xfrm>
            <a:off x="755650" y="1457325"/>
            <a:ext cx="7488238"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27</a:t>
            </a:r>
            <a:endParaRPr lang="en-US" dirty="0">
              <a:cs typeface="B Titr" panose="00000700000000000000" pitchFamily="2" charset="-78"/>
            </a:endParaRPr>
          </a:p>
        </p:txBody>
      </p:sp>
      <p:sp>
        <p:nvSpPr>
          <p:cNvPr id="10" name="Title 1"/>
          <p:cNvSpPr>
            <a:spLocks noGrp="1"/>
          </p:cNvSpPr>
          <p:nvPr>
            <p:ph type="title"/>
          </p:nvPr>
        </p:nvSpPr>
        <p:spPr>
          <a:xfrm>
            <a:off x="-36512" y="382513"/>
            <a:ext cx="5544616" cy="742231"/>
          </a:xfrm>
        </p:spPr>
        <p:txBody>
          <a:bodyPr/>
          <a:lstStyle/>
          <a:p>
            <a:pPr algn="ctr" rtl="1"/>
            <a:r>
              <a:rPr lang="fa-IR" sz="2400" dirty="0" smtClean="0">
                <a:cs typeface="2  Titr" panose="00000700000000000000" pitchFamily="2" charset="-78"/>
              </a:rPr>
              <a:t>جایگاه دانشکده شیمی، دانشگاه علم و صنعت ایران براساس رتبه بندی </a:t>
            </a:r>
            <a:r>
              <a:rPr lang="en-US" sz="2400" dirty="0" smtClean="0">
                <a:cs typeface="2  Titr" panose="00000700000000000000" pitchFamily="2" charset="-78"/>
              </a:rPr>
              <a:t>QS</a:t>
            </a:r>
            <a:r>
              <a:rPr lang="fa-IR" sz="2400" dirty="0" smtClean="0">
                <a:cs typeface="2  Titr" panose="00000700000000000000" pitchFamily="2" charset="-78"/>
              </a:rPr>
              <a:t>  در سال 2022</a:t>
            </a:r>
            <a:endParaRPr lang="en-US" dirty="0"/>
          </a:p>
        </p:txBody>
      </p:sp>
      <p:sp>
        <p:nvSpPr>
          <p:cNvPr id="11" name="Title 1"/>
          <p:cNvSpPr txBox="1">
            <a:spLocks/>
          </p:cNvSpPr>
          <p:nvPr/>
        </p:nvSpPr>
        <p:spPr bwMode="auto">
          <a:xfrm>
            <a:off x="3851920" y="3645024"/>
            <a:ext cx="424847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kern="1200">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panose="020B0604020202020204" pitchFamily="34" charset="0"/>
              </a:defRPr>
            </a:lvl2pPr>
            <a:lvl3pPr algn="l" rtl="0" eaLnBrk="1" fontAlgn="base" hangingPunct="1">
              <a:spcBef>
                <a:spcPct val="0"/>
              </a:spcBef>
              <a:spcAft>
                <a:spcPct val="0"/>
              </a:spcAft>
              <a:defRPr sz="2800" b="1">
                <a:solidFill>
                  <a:schemeClr val="bg1"/>
                </a:solidFill>
                <a:latin typeface="Arial" panose="020B0604020202020204" pitchFamily="34" charset="0"/>
              </a:defRPr>
            </a:lvl3pPr>
            <a:lvl4pPr algn="l" rtl="0" eaLnBrk="1" fontAlgn="base" hangingPunct="1">
              <a:spcBef>
                <a:spcPct val="0"/>
              </a:spcBef>
              <a:spcAft>
                <a:spcPct val="0"/>
              </a:spcAft>
              <a:defRPr sz="2800" b="1">
                <a:solidFill>
                  <a:schemeClr val="bg1"/>
                </a:solidFill>
                <a:latin typeface="Arial" panose="020B0604020202020204" pitchFamily="34" charset="0"/>
              </a:defRPr>
            </a:lvl4pPr>
            <a:lvl5pPr algn="l" rtl="0" eaLnBrk="1" fontAlgn="base" hangingPunct="1">
              <a:spcBef>
                <a:spcPct val="0"/>
              </a:spcBef>
              <a:spcAft>
                <a:spcPct val="0"/>
              </a:spcAft>
              <a:defRPr sz="2800" b="1">
                <a:solidFill>
                  <a:schemeClr val="bg1"/>
                </a:solidFill>
                <a:latin typeface="Arial" panose="020B0604020202020204" pitchFamily="34" charset="0"/>
              </a:defRPr>
            </a:lvl5pPr>
            <a:lvl6pPr marL="457200" algn="l" rtl="0" eaLnBrk="1" fontAlgn="base" hangingPunct="1">
              <a:spcBef>
                <a:spcPct val="0"/>
              </a:spcBef>
              <a:spcAft>
                <a:spcPct val="0"/>
              </a:spcAft>
              <a:defRPr sz="2800" b="1">
                <a:solidFill>
                  <a:schemeClr val="bg1"/>
                </a:solidFill>
                <a:latin typeface="Arial" panose="020B0604020202020204" pitchFamily="34" charset="0"/>
              </a:defRPr>
            </a:lvl6pPr>
            <a:lvl7pPr marL="914400" algn="l" rtl="0" eaLnBrk="1" fontAlgn="base" hangingPunct="1">
              <a:spcBef>
                <a:spcPct val="0"/>
              </a:spcBef>
              <a:spcAft>
                <a:spcPct val="0"/>
              </a:spcAft>
              <a:defRPr sz="2800" b="1">
                <a:solidFill>
                  <a:schemeClr val="bg1"/>
                </a:solidFill>
                <a:latin typeface="Arial" panose="020B0604020202020204" pitchFamily="34" charset="0"/>
              </a:defRPr>
            </a:lvl7pPr>
            <a:lvl8pPr marL="1371600" algn="l" rtl="0" eaLnBrk="1" fontAlgn="base" hangingPunct="1">
              <a:spcBef>
                <a:spcPct val="0"/>
              </a:spcBef>
              <a:spcAft>
                <a:spcPct val="0"/>
              </a:spcAft>
              <a:defRPr sz="2800" b="1">
                <a:solidFill>
                  <a:schemeClr val="bg1"/>
                </a:solidFill>
                <a:latin typeface="Arial" panose="020B0604020202020204" pitchFamily="34" charset="0"/>
              </a:defRPr>
            </a:lvl8pPr>
            <a:lvl9pPr marL="1828800" algn="l" rtl="0" eaLnBrk="1" fontAlgn="base" hangingPunct="1">
              <a:spcBef>
                <a:spcPct val="0"/>
              </a:spcBef>
              <a:spcAft>
                <a:spcPct val="0"/>
              </a:spcAft>
              <a:defRPr sz="2800" b="1">
                <a:solidFill>
                  <a:schemeClr val="bg1"/>
                </a:solidFill>
                <a:latin typeface="Arial" panose="020B0604020202020204" pitchFamily="34" charset="0"/>
              </a:defRPr>
            </a:lvl9pPr>
          </a:lstStyle>
          <a:p>
            <a:pPr algn="ctr" rtl="1"/>
            <a:r>
              <a:rPr lang="fa-IR" sz="1600" dirty="0" smtClean="0">
                <a:cs typeface="2  Titr" panose="00000700000000000000" pitchFamily="2" charset="-78"/>
              </a:rPr>
              <a:t>رتبه دوم در بین دانشکده های شیمی، دانشگاه های ایران</a:t>
            </a:r>
            <a:endParaRPr lang="en-US" sz="1600" dirty="0"/>
          </a:p>
        </p:txBody>
      </p:sp>
      <p:sp>
        <p:nvSpPr>
          <p:cNvPr id="12" name="Subtitle 1"/>
          <p:cNvSpPr txBox="1">
            <a:spLocks/>
          </p:cNvSpPr>
          <p:nvPr/>
        </p:nvSpPr>
        <p:spPr bwMode="auto">
          <a:xfrm>
            <a:off x="6680289" y="839122"/>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13" name="Rectangle 12"/>
          <p:cNvSpPr/>
          <p:nvPr/>
        </p:nvSpPr>
        <p:spPr>
          <a:xfrm>
            <a:off x="5960209" y="416083"/>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3090640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4023562"/>
              </p:ext>
            </p:extLst>
          </p:nvPr>
        </p:nvGraphicFramePr>
        <p:xfrm>
          <a:off x="381000" y="851456"/>
          <a:ext cx="8305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756658" y="2924944"/>
            <a:ext cx="1433406" cy="369332"/>
          </a:xfrm>
          <a:prstGeom prst="rect">
            <a:avLst/>
          </a:prstGeom>
        </p:spPr>
        <p:txBody>
          <a:bodyPr wrap="none">
            <a:spAutoFit/>
          </a:bodyPr>
          <a:lstStyle/>
          <a:p>
            <a:pPr lvl="0"/>
            <a:r>
              <a:rPr lang="fa-IR" b="1" dirty="0">
                <a:cs typeface="B Titr" panose="00000700000000000000" pitchFamily="2" charset="-78"/>
              </a:rPr>
              <a:t>معاون آموزشی</a:t>
            </a:r>
            <a:endParaRPr lang="en-US" b="1" dirty="0">
              <a:cs typeface="B Titr" panose="00000700000000000000" pitchFamily="2" charset="-78"/>
            </a:endParaRPr>
          </a:p>
        </p:txBody>
      </p:sp>
      <p:sp>
        <p:nvSpPr>
          <p:cNvPr id="9" name="Title 1"/>
          <p:cNvSpPr>
            <a:spLocks noGrp="1"/>
          </p:cNvSpPr>
          <p:nvPr>
            <p:ph type="title"/>
          </p:nvPr>
        </p:nvSpPr>
        <p:spPr>
          <a:xfrm>
            <a:off x="381000" y="332657"/>
            <a:ext cx="4953000" cy="936104"/>
          </a:xfrm>
        </p:spPr>
        <p:txBody>
          <a:bodyPr/>
          <a:lstStyle/>
          <a:p>
            <a:pPr algn="ctr" rtl="1"/>
            <a:r>
              <a:rPr lang="fa-IR" sz="2400" dirty="0" smtClean="0">
                <a:cs typeface="B Titr" panose="00000700000000000000" pitchFamily="2" charset="-78"/>
              </a:rPr>
              <a:t>تشکیلات </a:t>
            </a:r>
            <a:r>
              <a:rPr lang="fa-IR" sz="2400" dirty="0">
                <a:cs typeface="B Titr" panose="00000700000000000000" pitchFamily="2" charset="-78"/>
              </a:rPr>
              <a:t>فعلی دانشکده شیمی براساس ابلاغ </a:t>
            </a:r>
            <a:r>
              <a:rPr lang="fa-IR" sz="2400" dirty="0" smtClean="0">
                <a:cs typeface="B Titr" panose="00000700000000000000" pitchFamily="2" charset="-78"/>
              </a:rPr>
              <a:t/>
            </a:r>
            <a:br>
              <a:rPr lang="fa-IR" sz="2400" dirty="0" smtClean="0">
                <a:cs typeface="B Titr" panose="00000700000000000000" pitchFamily="2" charset="-78"/>
              </a:rPr>
            </a:br>
            <a:r>
              <a:rPr lang="fa-IR" sz="2400" dirty="0" smtClean="0">
                <a:cs typeface="B Titr" panose="00000700000000000000" pitchFamily="2" charset="-78"/>
              </a:rPr>
              <a:t>شماره 42/2806 </a:t>
            </a:r>
            <a:r>
              <a:rPr lang="fa-IR" sz="2400" dirty="0">
                <a:cs typeface="B Titr" panose="00000700000000000000" pitchFamily="2" charset="-78"/>
              </a:rPr>
              <a:t>تاریخ </a:t>
            </a:r>
            <a:r>
              <a:rPr lang="fa-IR" sz="2400" dirty="0" smtClean="0">
                <a:cs typeface="B Titr" panose="00000700000000000000" pitchFamily="2" charset="-78"/>
              </a:rPr>
              <a:t>1399/03/27</a:t>
            </a:r>
            <a:endParaRPr lang="en-US" sz="2400" dirty="0">
              <a:cs typeface="B Titr" panose="00000700000000000000" pitchFamily="2" charset="-78"/>
            </a:endParaRPr>
          </a:p>
        </p:txBody>
      </p:sp>
      <p:graphicFrame>
        <p:nvGraphicFramePr>
          <p:cNvPr id="10" name="Table 9"/>
          <p:cNvGraphicFramePr>
            <a:graphicFrameLocks noGrp="1"/>
          </p:cNvGraphicFramePr>
          <p:nvPr>
            <p:extLst>
              <p:ext uri="{D42A27DB-BD31-4B8C-83A1-F6EECF244321}">
                <p14:modId xmlns:p14="http://schemas.microsoft.com/office/powerpoint/2010/main" val="3696250511"/>
              </p:ext>
            </p:extLst>
          </p:nvPr>
        </p:nvGraphicFramePr>
        <p:xfrm>
          <a:off x="1403648" y="5445224"/>
          <a:ext cx="6096000"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3625526732"/>
                    </a:ext>
                  </a:extLst>
                </a:gridCol>
                <a:gridCol w="1524000">
                  <a:extLst>
                    <a:ext uri="{9D8B030D-6E8A-4147-A177-3AD203B41FA5}">
                      <a16:colId xmlns:a16="http://schemas.microsoft.com/office/drawing/2014/main" xmlns="" val="2514187865"/>
                    </a:ext>
                  </a:extLst>
                </a:gridCol>
                <a:gridCol w="1524000">
                  <a:extLst>
                    <a:ext uri="{9D8B030D-6E8A-4147-A177-3AD203B41FA5}">
                      <a16:colId xmlns:a16="http://schemas.microsoft.com/office/drawing/2014/main" xmlns="" val="3105434257"/>
                    </a:ext>
                  </a:extLst>
                </a:gridCol>
                <a:gridCol w="1524000">
                  <a:extLst>
                    <a:ext uri="{9D8B030D-6E8A-4147-A177-3AD203B41FA5}">
                      <a16:colId xmlns:a16="http://schemas.microsoft.com/office/drawing/2014/main" xmlns="" val="995608864"/>
                    </a:ext>
                  </a:extLst>
                </a:gridCol>
              </a:tblGrid>
              <a:tr h="370840">
                <a:tc gridSpan="4">
                  <a:txBody>
                    <a:bodyPr/>
                    <a:lstStyle/>
                    <a:p>
                      <a:pPr algn="ctr"/>
                      <a:r>
                        <a:rPr lang="fa-IR" b="0" dirty="0" smtClean="0">
                          <a:cs typeface="B Titr" panose="00000700000000000000" pitchFamily="2" charset="-78"/>
                        </a:rPr>
                        <a:t>گروههای</a:t>
                      </a:r>
                      <a:r>
                        <a:rPr lang="fa-IR" b="0" baseline="0" dirty="0" smtClean="0">
                          <a:cs typeface="B Titr" panose="00000700000000000000" pitchFamily="2" charset="-78"/>
                        </a:rPr>
                        <a:t> آموزشی</a:t>
                      </a:r>
                      <a:endParaRPr lang="en-US" b="0" dirty="0">
                        <a:cs typeface="B Titr" panose="00000700000000000000" pitchFamily="2" charset="-78"/>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576760765"/>
                  </a:ext>
                </a:extLst>
              </a:tr>
              <a:tr h="370840">
                <a:tc>
                  <a:txBody>
                    <a:bodyPr/>
                    <a:lstStyle/>
                    <a:p>
                      <a:pPr algn="ctr"/>
                      <a:r>
                        <a:rPr lang="fa-IR" b="0" dirty="0" smtClean="0">
                          <a:solidFill>
                            <a:schemeClr val="bg1"/>
                          </a:solidFill>
                          <a:cs typeface="B Titr" panose="00000700000000000000" pitchFamily="2" charset="-78"/>
                        </a:rPr>
                        <a:t>شیمی معدنی</a:t>
                      </a:r>
                      <a:endParaRPr lang="en-US" b="0" dirty="0">
                        <a:solidFill>
                          <a:schemeClr val="bg1"/>
                        </a:solidFill>
                        <a:cs typeface="B Titr" panose="00000700000000000000" pitchFamily="2" charset="-78"/>
                      </a:endParaRPr>
                    </a:p>
                  </a:txBody>
                  <a:tcPr/>
                </a:tc>
                <a:tc>
                  <a:txBody>
                    <a:bodyPr/>
                    <a:lstStyle/>
                    <a:p>
                      <a:pPr algn="ctr"/>
                      <a:r>
                        <a:rPr lang="fa-IR" b="0" dirty="0" smtClean="0">
                          <a:solidFill>
                            <a:schemeClr val="bg1"/>
                          </a:solidFill>
                          <a:cs typeface="B Titr" panose="00000700000000000000" pitchFamily="2" charset="-78"/>
                        </a:rPr>
                        <a:t>شیمی فیزیک</a:t>
                      </a:r>
                      <a:endParaRPr lang="en-US" b="0" dirty="0">
                        <a:solidFill>
                          <a:schemeClr val="bg1"/>
                        </a:solidFill>
                        <a:cs typeface="B Titr" panose="00000700000000000000" pitchFamily="2" charset="-78"/>
                      </a:endParaRPr>
                    </a:p>
                  </a:txBody>
                  <a:tcPr/>
                </a:tc>
                <a:tc>
                  <a:txBody>
                    <a:bodyPr/>
                    <a:lstStyle/>
                    <a:p>
                      <a:pPr algn="ctr"/>
                      <a:r>
                        <a:rPr lang="fa-IR" b="0" dirty="0" smtClean="0">
                          <a:solidFill>
                            <a:schemeClr val="bg1"/>
                          </a:solidFill>
                          <a:cs typeface="B Titr" panose="00000700000000000000" pitchFamily="2" charset="-78"/>
                        </a:rPr>
                        <a:t>شیمی تجزیه</a:t>
                      </a:r>
                      <a:endParaRPr lang="en-US" b="0" dirty="0">
                        <a:solidFill>
                          <a:schemeClr val="bg1"/>
                        </a:solidFill>
                        <a:cs typeface="B Titr" panose="00000700000000000000" pitchFamily="2" charset="-78"/>
                      </a:endParaRPr>
                    </a:p>
                  </a:txBody>
                  <a:tcPr/>
                </a:tc>
                <a:tc>
                  <a:txBody>
                    <a:bodyPr/>
                    <a:lstStyle/>
                    <a:p>
                      <a:pPr algn="ctr"/>
                      <a:r>
                        <a:rPr lang="fa-IR" b="0" dirty="0" smtClean="0">
                          <a:solidFill>
                            <a:schemeClr val="bg1"/>
                          </a:solidFill>
                          <a:cs typeface="B Titr" panose="00000700000000000000" pitchFamily="2" charset="-78"/>
                        </a:rPr>
                        <a:t>شیمی آلی </a:t>
                      </a:r>
                      <a:endParaRPr lang="en-US" b="0" dirty="0">
                        <a:solidFill>
                          <a:schemeClr val="bg1"/>
                        </a:solidFill>
                        <a:cs typeface="B Titr" panose="00000700000000000000" pitchFamily="2" charset="-78"/>
                      </a:endParaRPr>
                    </a:p>
                  </a:txBody>
                  <a:tcPr/>
                </a:tc>
                <a:extLst>
                  <a:ext uri="{0D108BD9-81ED-4DB2-BD59-A6C34878D82A}">
                    <a16:rowId xmlns:a16="http://schemas.microsoft.com/office/drawing/2014/main" xmlns="" val="2323062483"/>
                  </a:ext>
                </a:extLst>
              </a:tr>
            </a:tbl>
          </a:graphicData>
        </a:graphic>
      </p:graphicFrame>
      <p:sp>
        <p:nvSpPr>
          <p:cNvPr id="11" name="Rectangle 10"/>
          <p:cNvSpPr/>
          <p:nvPr/>
        </p:nvSpPr>
        <p:spPr>
          <a:xfrm>
            <a:off x="4139952" y="4293096"/>
            <a:ext cx="1810111" cy="646331"/>
          </a:xfrm>
          <a:prstGeom prst="rect">
            <a:avLst/>
          </a:prstGeom>
        </p:spPr>
        <p:txBody>
          <a:bodyPr wrap="none">
            <a:spAutoFit/>
          </a:bodyPr>
          <a:lstStyle/>
          <a:p>
            <a:pPr lvl="0"/>
            <a:r>
              <a:rPr lang="fa-IR" b="1" dirty="0">
                <a:cs typeface="B Titr" panose="00000700000000000000" pitchFamily="2" charset="-78"/>
              </a:rPr>
              <a:t>اداره امورپژوهشی، </a:t>
            </a:r>
            <a:endParaRPr lang="fa-IR" b="1" dirty="0" smtClean="0">
              <a:cs typeface="B Titr" panose="00000700000000000000" pitchFamily="2" charset="-78"/>
            </a:endParaRPr>
          </a:p>
          <a:p>
            <a:pPr lvl="0"/>
            <a:r>
              <a:rPr lang="fa-IR" b="1" dirty="0" smtClean="0">
                <a:cs typeface="B Titr" panose="00000700000000000000" pitchFamily="2" charset="-78"/>
              </a:rPr>
              <a:t>فناوری </a:t>
            </a:r>
            <a:r>
              <a:rPr lang="fa-IR" b="1" dirty="0">
                <a:cs typeface="B Titr" panose="00000700000000000000" pitchFamily="2" charset="-78"/>
              </a:rPr>
              <a:t>و بین الملل</a:t>
            </a:r>
            <a:endParaRPr lang="en-US" b="1" dirty="0">
              <a:cs typeface="B Titr" panose="00000700000000000000" pitchFamily="2" charset="-78"/>
            </a:endParaRPr>
          </a:p>
        </p:txBody>
      </p:sp>
      <p:sp>
        <p:nvSpPr>
          <p:cNvPr id="8" name="Slide Number Placeholder 2"/>
          <p:cNvSpPr>
            <a:spLocks noGrp="1"/>
          </p:cNvSpPr>
          <p:nvPr>
            <p:ph type="sldNum" sz="quarter" idx="12"/>
          </p:nvPr>
        </p:nvSpPr>
        <p:spPr>
          <a:xfrm>
            <a:off x="3518520" y="6553200"/>
            <a:ext cx="2133600" cy="244475"/>
          </a:xfrm>
        </p:spPr>
        <p:txBody>
          <a:bodyPr/>
          <a:lstStyle/>
          <a:p>
            <a:pPr algn="ctr"/>
            <a:r>
              <a:rPr lang="fa-IR" dirty="0" smtClean="0">
                <a:cs typeface="B Titr" panose="00000700000000000000" pitchFamily="2" charset="-78"/>
              </a:rPr>
              <a:t>1</a:t>
            </a:r>
            <a:endParaRPr lang="en-US" dirty="0">
              <a:cs typeface="B Titr" panose="00000700000000000000" pitchFamily="2" charset="-78"/>
            </a:endParaRPr>
          </a:p>
        </p:txBody>
      </p:sp>
      <p:sp>
        <p:nvSpPr>
          <p:cNvPr id="12" name="Rectangle 11"/>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3"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Tree>
    <p:extLst>
      <p:ext uri="{BB962C8B-B14F-4D97-AF65-F5344CB8AC3E}">
        <p14:creationId xmlns:p14="http://schemas.microsoft.com/office/powerpoint/2010/main" val="267966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696"/>
            <a:ext cx="4953000" cy="563563"/>
          </a:xfrm>
        </p:spPr>
        <p:txBody>
          <a:bodyPr/>
          <a:lstStyle/>
          <a:p>
            <a:pPr algn="ctr"/>
            <a:r>
              <a:rPr lang="fa-IR" sz="2400" dirty="0">
                <a:cs typeface="2  Titr" panose="00000700000000000000" pitchFamily="2" charset="-78"/>
              </a:rPr>
              <a:t>عناوین مهمترین دستاوردهای دانشکده </a:t>
            </a:r>
            <a:r>
              <a:rPr lang="fa-IR" sz="2400" dirty="0" smtClean="0">
                <a:cs typeface="2  Titr" panose="00000700000000000000" pitchFamily="2" charset="-78"/>
              </a:rPr>
              <a:t/>
            </a:r>
            <a:br>
              <a:rPr lang="fa-IR" sz="2400" dirty="0" smtClean="0">
                <a:cs typeface="2  Titr" panose="00000700000000000000" pitchFamily="2" charset="-78"/>
              </a:rPr>
            </a:br>
            <a:r>
              <a:rPr lang="fa-IR" sz="2400" dirty="0" smtClean="0">
                <a:cs typeface="2  Titr" panose="00000700000000000000" pitchFamily="2" charset="-78"/>
              </a:rPr>
              <a:t>در </a:t>
            </a:r>
            <a:r>
              <a:rPr lang="fa-IR" sz="2400" dirty="0">
                <a:cs typeface="2  Titr" panose="00000700000000000000" pitchFamily="2" charset="-78"/>
              </a:rPr>
              <a:t>سال </a:t>
            </a:r>
            <a:r>
              <a:rPr lang="fa-IR" sz="2400" dirty="0" smtClean="0">
                <a:cs typeface="2  Titr" panose="00000700000000000000" pitchFamily="2" charset="-78"/>
              </a:rPr>
              <a:t>1401 </a:t>
            </a:r>
            <a:r>
              <a:rPr lang="en-US" dirty="0"/>
              <a:t/>
            </a:r>
            <a:br>
              <a:rPr lang="en-US" dirty="0"/>
            </a:br>
            <a:endParaRPr lang="en-US" dirty="0"/>
          </a:p>
        </p:txBody>
      </p:sp>
      <p:sp>
        <p:nvSpPr>
          <p:cNvPr id="3" name="Content Placeholder 2"/>
          <p:cNvSpPr>
            <a:spLocks noGrp="1"/>
          </p:cNvSpPr>
          <p:nvPr>
            <p:ph idx="1"/>
          </p:nvPr>
        </p:nvSpPr>
        <p:spPr/>
        <p:txBody>
          <a:bodyPr/>
          <a:lstStyle/>
          <a:p>
            <a:pPr marL="0" lvl="0" indent="0" algn="ctr" rtl="1">
              <a:buNone/>
            </a:pPr>
            <a:r>
              <a:rPr lang="fa-IR" altLang="en-US" sz="2000" b="1" dirty="0" smtClean="0">
                <a:cs typeface="B Zar" panose="00000400000000000000" pitchFamily="2" charset="-78"/>
              </a:rPr>
              <a:t>برگزاری مراسم </a:t>
            </a:r>
            <a:r>
              <a:rPr lang="fa-IR" altLang="en-US" sz="2000" b="1" dirty="0">
                <a:cs typeface="B Zar" panose="00000400000000000000" pitchFamily="2" charset="-78"/>
              </a:rPr>
              <a:t>روز جهانی </a:t>
            </a:r>
            <a:r>
              <a:rPr lang="fa-IR" altLang="en-US" sz="2000" b="1" dirty="0" smtClean="0">
                <a:cs typeface="B Zar" panose="00000400000000000000" pitchFamily="2" charset="-78"/>
              </a:rPr>
              <a:t>علم</a:t>
            </a:r>
          </a:p>
          <a:p>
            <a:pPr marL="0" lvl="0" indent="0" algn="ctr" rtl="1">
              <a:buNone/>
            </a:pPr>
            <a:endParaRPr lang="fa-IR" sz="2000" dirty="0">
              <a:solidFill>
                <a:schemeClr val="tx1">
                  <a:lumMod val="95000"/>
                </a:schemeClr>
              </a:solidFill>
              <a:cs typeface="B Zar" panose="00000400000000000000" pitchFamily="2" charset="-78"/>
            </a:endParaRPr>
          </a:p>
          <a:p>
            <a:pPr marL="514350" indent="-514350" algn="r" rtl="1">
              <a:buFontTx/>
              <a:buAutoNum type="arabicPeriod"/>
            </a:pPr>
            <a:r>
              <a:rPr lang="fa-IR" altLang="en-US" sz="2000" b="1" dirty="0">
                <a:cs typeface="B Zar" panose="00000400000000000000" pitchFamily="2" charset="-78"/>
              </a:rPr>
              <a:t>معرفی پیشکسوتان و شخصیت‌های علمی برجسته </a:t>
            </a:r>
            <a:r>
              <a:rPr lang="fa-IR" altLang="en-US" sz="2000" b="1" dirty="0" smtClean="0">
                <a:cs typeface="B Zar" panose="00000400000000000000" pitchFamily="2" charset="-78"/>
              </a:rPr>
              <a:t>کشور</a:t>
            </a:r>
          </a:p>
          <a:p>
            <a:pPr marL="514350" indent="-514350" algn="r" rtl="1">
              <a:buFontTx/>
              <a:buAutoNum type="arabicPeriod"/>
            </a:pPr>
            <a:endParaRPr lang="fa-IR" altLang="en-US" sz="2000" b="1" dirty="0">
              <a:cs typeface="B Zar" panose="00000400000000000000" pitchFamily="2" charset="-78"/>
            </a:endParaRPr>
          </a:p>
          <a:p>
            <a:pPr marL="514350" indent="-514350" algn="r" rtl="1">
              <a:buFontTx/>
              <a:buAutoNum type="arabicPeriod"/>
            </a:pPr>
            <a:r>
              <a:rPr lang="fa-IR" altLang="en-US" sz="2000" b="1" dirty="0">
                <a:cs typeface="B Zar" panose="00000400000000000000" pitchFamily="2" charset="-78"/>
              </a:rPr>
              <a:t> ایجاد بستر و فضای مناسب گفتمان پیرامون تأثیر علم، فناوری و نوآوری بر زندگی روزمره مردم</a:t>
            </a:r>
            <a:r>
              <a:rPr lang="fa-IR" altLang="en-US" sz="2000" b="1" dirty="0" smtClean="0">
                <a:cs typeface="B Zar" panose="00000400000000000000" pitchFamily="2" charset="-78"/>
              </a:rPr>
              <a:t>.</a:t>
            </a:r>
          </a:p>
          <a:p>
            <a:pPr marL="514350" indent="-514350" algn="r" rtl="1">
              <a:buFontTx/>
              <a:buAutoNum type="arabicPeriod"/>
            </a:pPr>
            <a:endParaRPr lang="fa-IR" altLang="en-US" sz="2000" b="1" dirty="0" smtClean="0">
              <a:cs typeface="B Zar" panose="00000400000000000000" pitchFamily="2" charset="-78"/>
            </a:endParaRPr>
          </a:p>
          <a:p>
            <a:pPr marL="514350" indent="-514350" algn="r" rtl="1">
              <a:buFontTx/>
              <a:buAutoNum type="arabicPeriod"/>
            </a:pPr>
            <a:r>
              <a:rPr lang="fa-IR" altLang="en-US" sz="2000" b="1" dirty="0" smtClean="0">
                <a:cs typeface="B Zar" panose="00000400000000000000" pitchFamily="2" charset="-78"/>
              </a:rPr>
              <a:t>مسابقه </a:t>
            </a:r>
            <a:r>
              <a:rPr lang="fa-IR" altLang="en-US" sz="2000" b="1" dirty="0">
                <a:cs typeface="B Zar" panose="00000400000000000000" pitchFamily="2" charset="-78"/>
              </a:rPr>
              <a:t>طراحی پوستر روز جهانی علم</a:t>
            </a:r>
            <a:endParaRPr lang="en-US" altLang="en-US" sz="2000" dirty="0">
              <a:cs typeface="B Zar" panose="00000400000000000000" pitchFamily="2" charset="-78"/>
            </a:endParaRPr>
          </a:p>
          <a:p>
            <a:pPr marL="0" lvl="0" indent="0" algn="ctr" rtl="1">
              <a:buNone/>
            </a:pPr>
            <a:endParaRPr lang="en-US" sz="2000" dirty="0">
              <a:solidFill>
                <a:schemeClr val="tx1">
                  <a:lumMod val="95000"/>
                </a:schemeClr>
              </a:solidFill>
              <a:cs typeface="B Zar" panose="00000400000000000000" pitchFamily="2" charset="-78"/>
            </a:endParaRPr>
          </a:p>
        </p:txBody>
      </p:sp>
      <p:sp>
        <p:nvSpPr>
          <p:cNvPr id="7"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28</a:t>
            </a:r>
            <a:endParaRPr lang="en-US" dirty="0">
              <a:cs typeface="B Titr" panose="00000700000000000000" pitchFamily="2" charset="-78"/>
            </a:endParaRPr>
          </a:p>
        </p:txBody>
      </p:sp>
      <p:sp>
        <p:nvSpPr>
          <p:cNvPr id="8" name="Subtitle 1"/>
          <p:cNvSpPr txBox="1">
            <a:spLocks/>
          </p:cNvSpPr>
          <p:nvPr/>
        </p:nvSpPr>
        <p:spPr bwMode="auto">
          <a:xfrm>
            <a:off x="6680289" y="873810"/>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9" name="Rectangle 8"/>
          <p:cNvSpPr/>
          <p:nvPr/>
        </p:nvSpPr>
        <p:spPr>
          <a:xfrm>
            <a:off x="5960209" y="450771"/>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1185429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149"/>
            <a:ext cx="4953000" cy="923603"/>
          </a:xfrm>
        </p:spPr>
        <p:txBody>
          <a:bodyPr/>
          <a:lstStyle/>
          <a:p>
            <a:pPr algn="ctr"/>
            <a:r>
              <a:rPr lang="fa-IR" sz="2000" dirty="0">
                <a:cs typeface="B Titr" panose="00000700000000000000" pitchFamily="2" charset="-78"/>
              </a:rPr>
              <a:t>مهمترین فرصت­های فراروی دانشکده در آستانه ورود به دوره راهبردی پنجم دانشگاه </a:t>
            </a:r>
            <a:endParaRPr lang="en-US" sz="2000" dirty="0">
              <a:cs typeface="B Titr" panose="00000700000000000000" pitchFamily="2" charset="-78"/>
            </a:endParaRPr>
          </a:p>
        </p:txBody>
      </p:sp>
      <p:sp>
        <p:nvSpPr>
          <p:cNvPr id="3" name="Content Placeholder 2"/>
          <p:cNvSpPr>
            <a:spLocks noGrp="1"/>
          </p:cNvSpPr>
          <p:nvPr>
            <p:ph idx="1"/>
          </p:nvPr>
        </p:nvSpPr>
        <p:spPr/>
        <p:txBody>
          <a:bodyPr/>
          <a:lstStyle/>
          <a:p>
            <a:pPr lvl="0" algn="r" rtl="1"/>
            <a:r>
              <a:rPr lang="fa-IR" sz="1800" dirty="0">
                <a:cs typeface="B Zar" panose="00000400000000000000" pitchFamily="2" charset="-78"/>
              </a:rPr>
              <a:t>امکان پذیرش دانشجو در رشته­های جدید بین رشته­ای و بین المللی مانند رشته نانو فناوری (به زبان انگلیسی</a:t>
            </a:r>
            <a:r>
              <a:rPr lang="fa-IR" sz="1800" dirty="0" smtClean="0">
                <a:cs typeface="B Zar" panose="00000400000000000000" pitchFamily="2" charset="-78"/>
              </a:rPr>
              <a:t>)</a:t>
            </a: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امکان برگزاری دوره­های بین المللی مشترک با دانشگاه­های بزرگ دنیا با حمایت دانشگاه از طریق همکاری با دانشگاه های بزرگ اروپا و شرق آسیا همچنین دانشگاه وراکروزنا کشور مکزیک  </a:t>
            </a:r>
            <a:endParaRPr lang="fa-IR" sz="1800" dirty="0" smtClean="0">
              <a:cs typeface="B Zar" panose="00000400000000000000" pitchFamily="2" charset="-78"/>
            </a:endParaRP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برگزاری دوره های بین المللی (مدرسه تابستانی) با همکاری سازمان های بینالمللی از جمله </a:t>
            </a:r>
            <a:r>
              <a:rPr lang="fa-IR" sz="1800" dirty="0" smtClean="0">
                <a:cs typeface="B Zar" panose="00000400000000000000" pitchFamily="2" charset="-78"/>
              </a:rPr>
              <a:t>یونسکو</a:t>
            </a: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فعالسازی فرصت های مطالعاتی صنعتی برای اعضای هیات علمی و دانشجویان </a:t>
            </a:r>
            <a:r>
              <a:rPr lang="fa-IR" sz="1800" dirty="0" smtClean="0">
                <a:cs typeface="B Zar" panose="00000400000000000000" pitchFamily="2" charset="-78"/>
              </a:rPr>
              <a:t>دکتری</a:t>
            </a:r>
          </a:p>
          <a:p>
            <a:pPr marL="0" lvl="0" indent="0" algn="r" rtl="1">
              <a:buNone/>
            </a:pPr>
            <a:endParaRPr lang="en-US" sz="1800" dirty="0">
              <a:cs typeface="B Zar" panose="00000400000000000000" pitchFamily="2" charset="-78"/>
            </a:endParaRPr>
          </a:p>
          <a:p>
            <a:pPr lvl="0" algn="r" rtl="1"/>
            <a:r>
              <a:rPr lang="en-US" sz="1800" dirty="0">
                <a:cs typeface="B Zar" panose="00000400000000000000" pitchFamily="2" charset="-78"/>
              </a:rPr>
              <a:t> </a:t>
            </a:r>
            <a:r>
              <a:rPr lang="fa-IR" sz="1800" dirty="0">
                <a:cs typeface="B Zar" panose="00000400000000000000" pitchFamily="2" charset="-78"/>
              </a:rPr>
              <a:t>امکان تکمیل نمودار سازمانی گروه­های آموزشی و تصویب گروه نانو به عنوان یک گروه مستقل با زیرساختهای لازم و جذب هیات علمی مستقل برای این </a:t>
            </a:r>
            <a:r>
              <a:rPr lang="fa-IR" sz="1800" dirty="0" smtClean="0">
                <a:cs typeface="B Zar" panose="00000400000000000000" pitchFamily="2" charset="-78"/>
              </a:rPr>
              <a:t>گروه</a:t>
            </a: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 تکمیل اعضای هیات علمی گروه شیمی فیزیک با توجه به نیاز مبرم این گروه در تاسیس رشته و گرایش های جدید از آنجاییکه این گروه یک گروه مصوب در تشکیلات دانشکده شیمی با 3 عضو هیات علمی می باشد و فعالیت های مهم و برجسته در زمینه شبیه سازی انجام می دهند لازم است اعضای هیات علمی این گروه تکمیل شود </a:t>
            </a:r>
            <a:endParaRPr lang="en-US" sz="1800" dirty="0">
              <a:cs typeface="B Zar" panose="00000400000000000000" pitchFamily="2" charset="-78"/>
            </a:endParaRPr>
          </a:p>
          <a:p>
            <a:pPr marL="0" lvl="0" indent="0" algn="r" rtl="1">
              <a:buNone/>
            </a:pPr>
            <a:endParaRPr lang="en-US" dirty="0"/>
          </a:p>
        </p:txBody>
      </p:sp>
      <p:sp>
        <p:nvSpPr>
          <p:cNvPr id="7"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29</a:t>
            </a:r>
            <a:endParaRPr lang="en-US" dirty="0">
              <a:cs typeface="B Titr" panose="00000700000000000000" pitchFamily="2" charset="-78"/>
            </a:endParaRPr>
          </a:p>
        </p:txBody>
      </p:sp>
      <p:sp>
        <p:nvSpPr>
          <p:cNvPr id="8" name="Subtitle 1"/>
          <p:cNvSpPr txBox="1">
            <a:spLocks/>
          </p:cNvSpPr>
          <p:nvPr/>
        </p:nvSpPr>
        <p:spPr bwMode="auto">
          <a:xfrm>
            <a:off x="6516216" y="908845"/>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9" name="Rectangle 8"/>
          <p:cNvSpPr/>
          <p:nvPr/>
        </p:nvSpPr>
        <p:spPr>
          <a:xfrm>
            <a:off x="5796136" y="485806"/>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2374821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149"/>
            <a:ext cx="4953000" cy="923603"/>
          </a:xfrm>
        </p:spPr>
        <p:txBody>
          <a:bodyPr/>
          <a:lstStyle/>
          <a:p>
            <a:pPr algn="ctr"/>
            <a:r>
              <a:rPr lang="fa-IR" sz="2000" dirty="0">
                <a:cs typeface="B Titr" panose="00000700000000000000" pitchFamily="2" charset="-78"/>
              </a:rPr>
              <a:t>مهمترین تهدید­ها و چالش­های بیرونی فراروی دانشکده در آستانه ورود به دوره راهبردی پنجم </a:t>
            </a:r>
            <a:endParaRPr lang="en-US" sz="2000" dirty="0">
              <a:cs typeface="B Titr" panose="00000700000000000000" pitchFamily="2" charset="-78"/>
            </a:endParaRPr>
          </a:p>
        </p:txBody>
      </p:sp>
      <p:sp>
        <p:nvSpPr>
          <p:cNvPr id="3" name="Content Placeholder 2"/>
          <p:cNvSpPr>
            <a:spLocks noGrp="1"/>
          </p:cNvSpPr>
          <p:nvPr>
            <p:ph idx="1"/>
          </p:nvPr>
        </p:nvSpPr>
        <p:spPr/>
        <p:txBody>
          <a:bodyPr/>
          <a:lstStyle/>
          <a:p>
            <a:pPr lvl="0" algn="r" rtl="1"/>
            <a:r>
              <a:rPr lang="fa-IR" sz="1800" dirty="0">
                <a:cs typeface="B Zar" panose="00000400000000000000" pitchFamily="2" charset="-78"/>
              </a:rPr>
              <a:t>تجمع پسماندهای آزمایشگاهی و خطرات زیست محیطی مرتبط با </a:t>
            </a:r>
            <a:r>
              <a:rPr lang="fa-IR" sz="1800" dirty="0" smtClean="0">
                <a:cs typeface="B Zar" panose="00000400000000000000" pitchFamily="2" charset="-78"/>
              </a:rPr>
              <a:t>آن</a:t>
            </a: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کمبود فضای تحقیقاتی، آموزشی (کلاس) و اداری (در حال حاضر این دانشکده 1 کلاس در دانشکده و 4 کلاس در ساختمان علوم پایه دارد که تعداد کلاس ها نسبت به سایر دانشکده های دانشگاه و دانشجویان پذیرفته شده در مقطع تحصیلات تکمیلی همچنین ارائه دروس سرویسی شیمی عمومی – شیمی آلی مهندسی شیمی – شیمی تجزیه مهندسی شیمی) کم هست همچنین دوری ساختمان علوم پایه از دانشکده شیمی اساتید را برای ارائه دروس بعضا با مشکل مواجه می کند</a:t>
            </a:r>
            <a:r>
              <a:rPr lang="fa-IR" sz="1800" dirty="0" smtClean="0">
                <a:cs typeface="B Zar" panose="00000400000000000000" pitchFamily="2" charset="-78"/>
              </a:rPr>
              <a:t>)</a:t>
            </a: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نداشتن گروه نانو شیمی در تشکیلات مصوب دانشکده (علیرغم درخواست های و مکاتیات مکرر دانشکده شیمی از سال 1393 متاسفانه دانشگاه در تشکیلات مصوب جدید جایگاه مستقلی برای گروه نانو شیمی در نظر نگرفت</a:t>
            </a:r>
            <a:r>
              <a:rPr lang="fa-IR" sz="1800" dirty="0" smtClean="0">
                <a:cs typeface="B Zar" panose="00000400000000000000" pitchFamily="2" charset="-78"/>
              </a:rPr>
              <a:t>)</a:t>
            </a: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کمبود تجهیزات و زیرساخت های مناسب  جهت حرکت به سوی برنامه های </a:t>
            </a:r>
            <a:r>
              <a:rPr lang="fa-IR" sz="1800" dirty="0" smtClean="0">
                <a:cs typeface="B Zar" panose="00000400000000000000" pitchFamily="2" charset="-78"/>
              </a:rPr>
              <a:t>پیشنهادی</a:t>
            </a: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کمبود امکانات مالی برای انجام بازدیدهای علمی و فرهنگی دانشجویان (اعتباراتی که هر ساله به عنوان اعتبار فرهنگی در اختیار دانشکده شیمی قرار می گیرد در حدی کم هست که کفاف پذیرایی از دانشجویان را در اعیاد مختلف یا برگزاری مسابقات فرهنگی یا دعوت سخنران خارج از دانشگاه یا برنامه ریزی سفرهای زیارتی را نمی دهد)</a:t>
            </a:r>
            <a:endParaRPr lang="en-US" sz="1800" dirty="0">
              <a:cs typeface="B Zar" panose="00000400000000000000" pitchFamily="2" charset="-78"/>
            </a:endParaRPr>
          </a:p>
          <a:p>
            <a:pPr marL="0" lvl="0" indent="0" algn="r" rtl="1">
              <a:buNone/>
            </a:pPr>
            <a:endParaRPr lang="en-US" dirty="0"/>
          </a:p>
        </p:txBody>
      </p:sp>
      <p:sp>
        <p:nvSpPr>
          <p:cNvPr id="7" name="Slide Number Placeholder 2"/>
          <p:cNvSpPr txBox="1">
            <a:spLocks/>
          </p:cNvSpPr>
          <p:nvPr/>
        </p:nvSpPr>
        <p:spPr bwMode="auto">
          <a:xfrm>
            <a:off x="4427984" y="6458143"/>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30</a:t>
            </a:r>
            <a:endParaRPr lang="en-US" dirty="0">
              <a:cs typeface="B Titr" panose="00000700000000000000" pitchFamily="2" charset="-78"/>
            </a:endParaRPr>
          </a:p>
        </p:txBody>
      </p:sp>
      <p:sp>
        <p:nvSpPr>
          <p:cNvPr id="8" name="Subtitle 1"/>
          <p:cNvSpPr txBox="1">
            <a:spLocks/>
          </p:cNvSpPr>
          <p:nvPr/>
        </p:nvSpPr>
        <p:spPr bwMode="auto">
          <a:xfrm>
            <a:off x="6444208" y="844057"/>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9" name="Rectangle 8"/>
          <p:cNvSpPr/>
          <p:nvPr/>
        </p:nvSpPr>
        <p:spPr>
          <a:xfrm>
            <a:off x="5724128" y="421018"/>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3904277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149"/>
            <a:ext cx="4953000" cy="923603"/>
          </a:xfrm>
        </p:spPr>
        <p:txBody>
          <a:bodyPr/>
          <a:lstStyle/>
          <a:p>
            <a:pPr algn="ctr"/>
            <a:r>
              <a:rPr lang="fa-IR" sz="2000" dirty="0">
                <a:cs typeface="B Titr" panose="00000700000000000000" pitchFamily="2" charset="-78"/>
              </a:rPr>
              <a:t>مهمترین نقاط قوت دانشکده در آستانه ورود به دوره راهبردی پنجم دانشگاه </a:t>
            </a:r>
            <a:endParaRPr lang="en-US" sz="2000" dirty="0">
              <a:cs typeface="B Titr" panose="00000700000000000000" pitchFamily="2" charset="-78"/>
            </a:endParaRPr>
          </a:p>
        </p:txBody>
      </p:sp>
      <p:sp>
        <p:nvSpPr>
          <p:cNvPr id="3" name="Content Placeholder 2"/>
          <p:cNvSpPr>
            <a:spLocks noGrp="1"/>
          </p:cNvSpPr>
          <p:nvPr>
            <p:ph idx="1"/>
          </p:nvPr>
        </p:nvSpPr>
        <p:spPr/>
        <p:txBody>
          <a:bodyPr/>
          <a:lstStyle/>
          <a:p>
            <a:pPr lvl="0" algn="r" rtl="1"/>
            <a:r>
              <a:rPr lang="fa-IR" sz="2000" dirty="0">
                <a:cs typeface="B Zar" panose="00000400000000000000" pitchFamily="2" charset="-78"/>
              </a:rPr>
              <a:t>وجود هیات علمی </a:t>
            </a:r>
            <a:r>
              <a:rPr lang="fa-IR" sz="2000" dirty="0" smtClean="0">
                <a:cs typeface="B Zar" panose="00000400000000000000" pitchFamily="2" charset="-78"/>
              </a:rPr>
              <a:t>توانمند</a:t>
            </a:r>
          </a:p>
          <a:p>
            <a:pPr marL="0" lvl="0" indent="0" algn="r" rtl="1">
              <a:buNone/>
            </a:pPr>
            <a:r>
              <a:rPr lang="fa-IR" sz="2000" dirty="0" smtClean="0">
                <a:cs typeface="B Zar" panose="00000400000000000000" pitchFamily="2" charset="-78"/>
              </a:rPr>
              <a:t> </a:t>
            </a:r>
            <a:endParaRPr lang="en-US" sz="2000" dirty="0">
              <a:cs typeface="B Zar" panose="00000400000000000000" pitchFamily="2" charset="-78"/>
            </a:endParaRPr>
          </a:p>
          <a:p>
            <a:pPr lvl="0" algn="r" rtl="1"/>
            <a:r>
              <a:rPr lang="fa-IR" sz="2000" dirty="0">
                <a:cs typeface="B Zar" panose="00000400000000000000" pitchFamily="2" charset="-78"/>
              </a:rPr>
              <a:t>پذیرش دانشجو در گرایش جدید نانو شیمی (گرایش در مقطع دکتری با امکان نزدیک شده به دانشگاه نسل سوم و کارآفرین</a:t>
            </a:r>
            <a:r>
              <a:rPr lang="fa-IR" sz="2000" dirty="0" smtClean="0">
                <a:cs typeface="B Zar" panose="00000400000000000000" pitchFamily="2" charset="-78"/>
              </a:rPr>
              <a:t>)</a:t>
            </a:r>
          </a:p>
          <a:p>
            <a:pPr marL="0" lvl="0" indent="0" algn="r" rtl="1">
              <a:buNone/>
            </a:pPr>
            <a:endParaRPr lang="en-US" sz="2000" dirty="0">
              <a:cs typeface="B Zar" panose="00000400000000000000" pitchFamily="2" charset="-78"/>
            </a:endParaRPr>
          </a:p>
          <a:p>
            <a:pPr lvl="0" algn="r" rtl="1"/>
            <a:r>
              <a:rPr lang="fa-IR" sz="2000" dirty="0">
                <a:cs typeface="B Zar" panose="00000400000000000000" pitchFamily="2" charset="-78"/>
              </a:rPr>
              <a:t>کاهش ضریب ماندگاری دانشجویان تحصیلات تکمیلی (ورود دانش آموختگان به بازار کار و صنعت</a:t>
            </a:r>
            <a:r>
              <a:rPr lang="fa-IR" sz="2000" dirty="0" smtClean="0">
                <a:cs typeface="B Zar" panose="00000400000000000000" pitchFamily="2" charset="-78"/>
              </a:rPr>
              <a:t>)</a:t>
            </a:r>
          </a:p>
          <a:p>
            <a:pPr marL="0" lvl="0" indent="0" algn="r" rtl="1">
              <a:buNone/>
            </a:pPr>
            <a:endParaRPr lang="en-US" sz="2000" dirty="0">
              <a:cs typeface="B Zar" panose="00000400000000000000" pitchFamily="2" charset="-78"/>
            </a:endParaRPr>
          </a:p>
          <a:p>
            <a:pPr lvl="0" algn="r" rtl="1"/>
            <a:r>
              <a:rPr lang="fa-IR" sz="2000" dirty="0">
                <a:cs typeface="B Zar" panose="00000400000000000000" pitchFamily="2" charset="-78"/>
              </a:rPr>
              <a:t>تجهیز آزمایشگاه مرکزی دانشکده با دستگاه های پیشرفته تحقیقاتی مورد نیاز  با توجه به اینکه این آزمایشگاه از تاریخ 15/1/95 به عضویت قطعی،  شبکه آزمایشگاهی فناوری های راهبردی، معاونت علمی و فناوری، ریاست جمهوری درآمده است.</a:t>
            </a:r>
            <a:endParaRPr lang="en-US" sz="2000" dirty="0">
              <a:cs typeface="B Zar" panose="00000400000000000000" pitchFamily="2" charset="-78"/>
            </a:endParaRPr>
          </a:p>
          <a:p>
            <a:pPr marL="0" lvl="0" indent="0" algn="r" rtl="1">
              <a:buNone/>
            </a:pPr>
            <a:endParaRPr lang="en-US" dirty="0"/>
          </a:p>
        </p:txBody>
      </p:sp>
      <p:sp>
        <p:nvSpPr>
          <p:cNvPr id="7"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31</a:t>
            </a:r>
            <a:endParaRPr lang="en-US" dirty="0">
              <a:cs typeface="B Titr" panose="00000700000000000000" pitchFamily="2" charset="-78"/>
            </a:endParaRPr>
          </a:p>
        </p:txBody>
      </p:sp>
      <p:sp>
        <p:nvSpPr>
          <p:cNvPr id="8" name="Subtitle 1"/>
          <p:cNvSpPr txBox="1">
            <a:spLocks/>
          </p:cNvSpPr>
          <p:nvPr/>
        </p:nvSpPr>
        <p:spPr bwMode="auto">
          <a:xfrm>
            <a:off x="6372200" y="844057"/>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9" name="Rectangle 8"/>
          <p:cNvSpPr/>
          <p:nvPr/>
        </p:nvSpPr>
        <p:spPr>
          <a:xfrm>
            <a:off x="5652120" y="421018"/>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3463007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149"/>
            <a:ext cx="4953000" cy="923603"/>
          </a:xfrm>
        </p:spPr>
        <p:txBody>
          <a:bodyPr/>
          <a:lstStyle/>
          <a:p>
            <a:pPr algn="ctr"/>
            <a:r>
              <a:rPr lang="fa-IR" sz="2000" dirty="0">
                <a:cs typeface="B Titr" panose="00000700000000000000" pitchFamily="2" charset="-78"/>
              </a:rPr>
              <a:t>مهمترین نقاط ضعف و چالش­های درونی دانشکده در آستانه ورود به دوره راهبردی پنجم</a:t>
            </a:r>
            <a:endParaRPr lang="en-US" sz="2000" dirty="0">
              <a:cs typeface="B Titr" panose="00000700000000000000" pitchFamily="2" charset="-78"/>
            </a:endParaRPr>
          </a:p>
        </p:txBody>
      </p:sp>
      <p:sp>
        <p:nvSpPr>
          <p:cNvPr id="3" name="Content Placeholder 2"/>
          <p:cNvSpPr>
            <a:spLocks noGrp="1"/>
          </p:cNvSpPr>
          <p:nvPr>
            <p:ph idx="1"/>
          </p:nvPr>
        </p:nvSpPr>
        <p:spPr/>
        <p:txBody>
          <a:bodyPr/>
          <a:lstStyle/>
          <a:p>
            <a:pPr lvl="0" algn="r" rtl="1"/>
            <a:r>
              <a:rPr lang="fa-IR" sz="1800" dirty="0">
                <a:cs typeface="B Zar" panose="00000400000000000000" pitchFamily="2" charset="-78"/>
              </a:rPr>
              <a:t>فضای فیزیکی تحقیقاتی، آموزشی و اداری (کمبود فضای آزمایشگاه­های تحقیقاتی – اطاق اداری- نزدیک بودن فضای اداری و آزمایشگاه های تحقیقاتی که موجب آلودگی شیمیایی همکاران می شود</a:t>
            </a:r>
            <a:r>
              <a:rPr lang="fa-IR" sz="1800" dirty="0" smtClean="0">
                <a:cs typeface="B Zar" panose="00000400000000000000" pitchFamily="2" charset="-78"/>
              </a:rPr>
              <a:t>)</a:t>
            </a: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کمبود کارشناسان پژوهشی و آزمایشگاهی (پس از بازنشستگی مهندس اقتصادی – انتقالی دکتر گرشاسبی به دانشکده مهندسی شیمی – در شرف تبدیل وضعیت بودن دکتر عسگری از کارشناس آموزشی به عضو هیات علمی دانشکده شیمی حداقل نیاز به 4 کارشناس آموزشی برای 4 گروه مصوب آموزشی در دانشکده دارد</a:t>
            </a:r>
            <a:r>
              <a:rPr lang="fa-IR" sz="1800" dirty="0" smtClean="0">
                <a:cs typeface="B Zar" panose="00000400000000000000" pitchFamily="2" charset="-78"/>
              </a:rPr>
              <a:t>)</a:t>
            </a:r>
          </a:p>
          <a:p>
            <a:pPr lvl="0" algn="r" rtl="1"/>
            <a:endParaRPr lang="en-US" sz="1800" dirty="0">
              <a:cs typeface="B Zar" panose="00000400000000000000" pitchFamily="2" charset="-78"/>
            </a:endParaRPr>
          </a:p>
          <a:p>
            <a:pPr lvl="0" algn="r" rtl="1"/>
            <a:r>
              <a:rPr lang="fa-IR" sz="1800" dirty="0">
                <a:cs typeface="B Zar" panose="00000400000000000000" pitchFamily="2" charset="-78"/>
              </a:rPr>
              <a:t>عدم توان جایگزینی تجهیزات زیرساختی قدیمی و مستهلک با دستگاه­های جدیدتر (نیازمند در نظر گرفتن بودجه خاص برای خرید و ارتقای تجهیزات و دستگاه های مستقر در آزمایشگاه و مرکزی و آزمایشگاه های تحقیقاتی دانشکده هست</a:t>
            </a:r>
            <a:r>
              <a:rPr lang="fa-IR" sz="1800" dirty="0" smtClean="0">
                <a:cs typeface="B Zar" panose="00000400000000000000" pitchFamily="2" charset="-78"/>
              </a:rPr>
              <a:t>)</a:t>
            </a:r>
          </a:p>
          <a:p>
            <a:pPr marL="0" lvl="0" indent="0" algn="r" rtl="1">
              <a:buNone/>
            </a:pPr>
            <a:endParaRPr lang="en-US" sz="1800" dirty="0">
              <a:cs typeface="B Zar" panose="00000400000000000000" pitchFamily="2" charset="-78"/>
            </a:endParaRPr>
          </a:p>
          <a:p>
            <a:pPr lvl="0" algn="r" rtl="1"/>
            <a:r>
              <a:rPr lang="fa-IR" sz="1800" dirty="0">
                <a:cs typeface="B Zar" panose="00000400000000000000" pitchFamily="2" charset="-78"/>
              </a:rPr>
              <a:t>عدم وجود تجهیزات زیرساختی و امکانات دستگاهی در اختیار هیات علمی</a:t>
            </a:r>
            <a:endParaRPr lang="en-US" sz="1800" dirty="0">
              <a:cs typeface="B Zar" panose="00000400000000000000" pitchFamily="2" charset="-78"/>
            </a:endParaRPr>
          </a:p>
          <a:p>
            <a:pPr marL="0" lvl="0" indent="0" algn="r" rtl="1">
              <a:buNone/>
            </a:pPr>
            <a:endParaRPr lang="en-US" dirty="0"/>
          </a:p>
        </p:txBody>
      </p:sp>
      <p:sp>
        <p:nvSpPr>
          <p:cNvPr id="7"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32</a:t>
            </a:r>
            <a:endParaRPr lang="en-US" dirty="0">
              <a:cs typeface="B Titr" panose="00000700000000000000" pitchFamily="2" charset="-78"/>
            </a:endParaRPr>
          </a:p>
        </p:txBody>
      </p:sp>
      <p:sp>
        <p:nvSpPr>
          <p:cNvPr id="8" name="Subtitle 1"/>
          <p:cNvSpPr txBox="1">
            <a:spLocks/>
          </p:cNvSpPr>
          <p:nvPr/>
        </p:nvSpPr>
        <p:spPr bwMode="auto">
          <a:xfrm>
            <a:off x="6516216" y="844057"/>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9" name="Rectangle 8"/>
          <p:cNvSpPr/>
          <p:nvPr/>
        </p:nvSpPr>
        <p:spPr>
          <a:xfrm>
            <a:off x="5796136" y="421018"/>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3579172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332656"/>
            <a:ext cx="4953000" cy="923603"/>
          </a:xfrm>
        </p:spPr>
        <p:txBody>
          <a:bodyPr/>
          <a:lstStyle/>
          <a:p>
            <a:pPr algn="ctr" rtl="1"/>
            <a:r>
              <a:rPr lang="fa-IR" sz="2000" dirty="0">
                <a:cs typeface="B Titr" panose="00000700000000000000" pitchFamily="2" charset="-78"/>
              </a:rPr>
              <a:t>نام و اجزای کلیدی شبکه های علم و فناوری </a:t>
            </a:r>
            <a:r>
              <a:rPr lang="fa-IR" sz="2000" dirty="0" smtClean="0">
                <a:cs typeface="B Titr" panose="00000700000000000000" pitchFamily="2" charset="-78"/>
              </a:rPr>
              <a:t/>
            </a:r>
            <a:br>
              <a:rPr lang="fa-IR" sz="2000" dirty="0" smtClean="0">
                <a:cs typeface="B Titr" panose="00000700000000000000" pitchFamily="2" charset="-78"/>
              </a:rPr>
            </a:br>
            <a:r>
              <a:rPr lang="fa-IR" sz="2000" dirty="0" smtClean="0">
                <a:cs typeface="B Titr" panose="00000700000000000000" pitchFamily="2" charset="-78"/>
              </a:rPr>
              <a:t>که </a:t>
            </a:r>
            <a:r>
              <a:rPr lang="fa-IR" sz="2000" dirty="0">
                <a:cs typeface="B Titr" panose="00000700000000000000" pitchFamily="2" charset="-78"/>
              </a:rPr>
              <a:t>دانشکده در </a:t>
            </a:r>
            <a:r>
              <a:rPr lang="fa-IR" sz="2000" dirty="0" smtClean="0">
                <a:cs typeface="B Titr" panose="00000700000000000000" pitchFamily="2" charset="-78"/>
              </a:rPr>
              <a:t>آن ها </a:t>
            </a:r>
            <a:r>
              <a:rPr lang="fa-IR" sz="2000" dirty="0">
                <a:cs typeface="B Titr" panose="00000700000000000000" pitchFamily="2" charset="-78"/>
              </a:rPr>
              <a:t>نقش موثر </a:t>
            </a:r>
            <a:r>
              <a:rPr lang="fa-IR" sz="2000" dirty="0" smtClean="0">
                <a:cs typeface="B Titr" panose="00000700000000000000" pitchFamily="2" charset="-78"/>
              </a:rPr>
              <a:t>دارد</a:t>
            </a:r>
            <a:br>
              <a:rPr lang="fa-IR" sz="2000" dirty="0" smtClean="0">
                <a:cs typeface="B Titr" panose="00000700000000000000" pitchFamily="2" charset="-78"/>
              </a:rPr>
            </a:br>
            <a:r>
              <a:rPr lang="fa-IR" sz="2000" dirty="0" smtClean="0">
                <a:cs typeface="B Titr" panose="00000700000000000000" pitchFamily="2" charset="-78"/>
              </a:rPr>
              <a:t> یا </a:t>
            </a:r>
            <a:r>
              <a:rPr lang="fa-IR" sz="2000" dirty="0">
                <a:cs typeface="B Titr" panose="00000700000000000000" pitchFamily="2" charset="-78"/>
              </a:rPr>
              <a:t>می تواند داشته باشد</a:t>
            </a:r>
            <a:r>
              <a:rPr lang="fa-IR" sz="2000" dirty="0" smtClean="0">
                <a:cs typeface="B Titr" panose="00000700000000000000" pitchFamily="2" charset="-78"/>
              </a:rPr>
              <a:t>.</a:t>
            </a:r>
            <a:endParaRPr lang="en-US" sz="2000" dirty="0">
              <a:cs typeface="B Titr" panose="00000700000000000000" pitchFamily="2"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85892358"/>
              </p:ext>
            </p:extLst>
          </p:nvPr>
        </p:nvGraphicFramePr>
        <p:xfrm>
          <a:off x="539551" y="1556790"/>
          <a:ext cx="8147248" cy="4718362"/>
        </p:xfrm>
        <a:graphic>
          <a:graphicData uri="http://schemas.openxmlformats.org/drawingml/2006/table">
            <a:tbl>
              <a:tblPr rtl="1" firstRow="1" firstCol="1" bandRow="1">
                <a:tableStyleId>{5C22544A-7EE6-4342-B048-85BDC9FD1C3A}</a:tableStyleId>
              </a:tblPr>
              <a:tblGrid>
                <a:gridCol w="1766977">
                  <a:extLst>
                    <a:ext uri="{9D8B030D-6E8A-4147-A177-3AD203B41FA5}">
                      <a16:colId xmlns:a16="http://schemas.microsoft.com/office/drawing/2014/main" xmlns="" val="708737851"/>
                    </a:ext>
                  </a:extLst>
                </a:gridCol>
                <a:gridCol w="889528">
                  <a:extLst>
                    <a:ext uri="{9D8B030D-6E8A-4147-A177-3AD203B41FA5}">
                      <a16:colId xmlns:a16="http://schemas.microsoft.com/office/drawing/2014/main" xmlns="" val="960772905"/>
                    </a:ext>
                  </a:extLst>
                </a:gridCol>
                <a:gridCol w="1100910">
                  <a:extLst>
                    <a:ext uri="{9D8B030D-6E8A-4147-A177-3AD203B41FA5}">
                      <a16:colId xmlns:a16="http://schemas.microsoft.com/office/drawing/2014/main" xmlns="" val="604953996"/>
                    </a:ext>
                  </a:extLst>
                </a:gridCol>
                <a:gridCol w="1100047">
                  <a:extLst>
                    <a:ext uri="{9D8B030D-6E8A-4147-A177-3AD203B41FA5}">
                      <a16:colId xmlns:a16="http://schemas.microsoft.com/office/drawing/2014/main" xmlns="" val="2338857576"/>
                    </a:ext>
                  </a:extLst>
                </a:gridCol>
                <a:gridCol w="856742">
                  <a:extLst>
                    <a:ext uri="{9D8B030D-6E8A-4147-A177-3AD203B41FA5}">
                      <a16:colId xmlns:a16="http://schemas.microsoft.com/office/drawing/2014/main" xmlns="" val="933045557"/>
                    </a:ext>
                  </a:extLst>
                </a:gridCol>
                <a:gridCol w="1320056">
                  <a:extLst>
                    <a:ext uri="{9D8B030D-6E8A-4147-A177-3AD203B41FA5}">
                      <a16:colId xmlns:a16="http://schemas.microsoft.com/office/drawing/2014/main" xmlns="" val="3330585087"/>
                    </a:ext>
                  </a:extLst>
                </a:gridCol>
                <a:gridCol w="576338">
                  <a:extLst>
                    <a:ext uri="{9D8B030D-6E8A-4147-A177-3AD203B41FA5}">
                      <a16:colId xmlns:a16="http://schemas.microsoft.com/office/drawing/2014/main" xmlns="" val="1723743380"/>
                    </a:ext>
                  </a:extLst>
                </a:gridCol>
                <a:gridCol w="536650">
                  <a:extLst>
                    <a:ext uri="{9D8B030D-6E8A-4147-A177-3AD203B41FA5}">
                      <a16:colId xmlns:a16="http://schemas.microsoft.com/office/drawing/2014/main" xmlns="" val="1965367204"/>
                    </a:ext>
                  </a:extLst>
                </a:gridCol>
              </a:tblGrid>
              <a:tr h="599360">
                <a:tc>
                  <a:txBody>
                    <a:bodyPr/>
                    <a:lstStyle/>
                    <a:p>
                      <a:pPr algn="just" rtl="1">
                        <a:lnSpc>
                          <a:spcPct val="107000"/>
                        </a:lnSpc>
                        <a:spcAft>
                          <a:spcPts val="0"/>
                        </a:spcAft>
                      </a:pPr>
                      <a:r>
                        <a:rPr lang="ar-SA" sz="1400" dirty="0">
                          <a:solidFill>
                            <a:srgbClr val="002060"/>
                          </a:solidFill>
                          <a:effectLst/>
                          <a:cs typeface="B Zar" panose="00000400000000000000" pitchFamily="2" charset="-78"/>
                        </a:rPr>
                        <a:t>نام محصول یا خدمت محوری زنجیره/ شبکه</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gridSpan="4">
                  <a:txBody>
                    <a:bodyPr/>
                    <a:lstStyle/>
                    <a:p>
                      <a:pPr algn="ctr" rtl="1">
                        <a:lnSpc>
                          <a:spcPct val="107000"/>
                        </a:lnSpc>
                        <a:spcAft>
                          <a:spcPts val="0"/>
                        </a:spcAft>
                      </a:pPr>
                      <a:r>
                        <a:rPr lang="ar-SA" sz="1400" dirty="0">
                          <a:solidFill>
                            <a:srgbClr val="002060"/>
                          </a:solidFill>
                          <a:effectLst/>
                          <a:cs typeface="B Zar" panose="00000400000000000000" pitchFamily="2" charset="-78"/>
                        </a:rPr>
                        <a:t>نام 4 مورد از دیگر دانشگاه­ها یا موسسات یا صنایع مطرح در زنجیره/ شبکه</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1">
                        <a:lnSpc>
                          <a:spcPct val="107000"/>
                        </a:lnSpc>
                        <a:spcAft>
                          <a:spcPts val="0"/>
                        </a:spcAft>
                      </a:pPr>
                      <a:r>
                        <a:rPr lang="ar-SA" sz="1400">
                          <a:solidFill>
                            <a:srgbClr val="002060"/>
                          </a:solidFill>
                          <a:effectLst/>
                          <a:cs typeface="B Zar" panose="00000400000000000000" pitchFamily="2" charset="-78"/>
                        </a:rPr>
                        <a:t>نقش دانشکده شیمی در زنجیره/ یا شبکه</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بالفعل</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بالقوه</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extLst>
                  <a:ext uri="{0D108BD9-81ED-4DB2-BD59-A6C34878D82A}">
                    <a16:rowId xmlns:a16="http://schemas.microsoft.com/office/drawing/2014/main" xmlns="" val="3047530782"/>
                  </a:ext>
                </a:extLst>
              </a:tr>
              <a:tr h="432204">
                <a:tc>
                  <a:txBody>
                    <a:bodyPr/>
                    <a:lstStyle/>
                    <a:p>
                      <a:pPr marL="457200" algn="ctr" rtl="1">
                        <a:lnSpc>
                          <a:spcPct val="107000"/>
                        </a:lnSpc>
                        <a:spcAft>
                          <a:spcPts val="0"/>
                        </a:spcAft>
                      </a:pPr>
                      <a:r>
                        <a:rPr lang="ar-SA" sz="1400">
                          <a:solidFill>
                            <a:srgbClr val="002060"/>
                          </a:solidFill>
                          <a:effectLst/>
                          <a:cs typeface="B Zar" panose="00000400000000000000" pitchFamily="2" charset="-78"/>
                        </a:rPr>
                        <a:t>کاتالیست و شیمی سبز</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solidFill>
                            <a:srgbClr val="002060"/>
                          </a:solidFill>
                          <a:effectLst/>
                          <a:cs typeface="B Zar" panose="00000400000000000000" pitchFamily="2" charset="-78"/>
                        </a:rPr>
                        <a:t>انجمن شيمي ايران</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پژوهشکده صنعت نفت</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algn="ctr" rtl="1">
                        <a:lnSpc>
                          <a:spcPct val="107000"/>
                        </a:lnSpc>
                        <a:spcAft>
                          <a:spcPts val="0"/>
                        </a:spcAft>
                      </a:pPr>
                      <a:r>
                        <a:rPr lang="ar-SA" sz="1400" dirty="0">
                          <a:solidFill>
                            <a:srgbClr val="002060"/>
                          </a:solidFill>
                          <a:effectLst/>
                          <a:cs typeface="B Zar" panose="00000400000000000000" pitchFamily="2" charset="-78"/>
                        </a:rPr>
                        <a:t>پژوهشکده پلیمر</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algn="ctr" rtl="1">
                        <a:lnSpc>
                          <a:spcPct val="107000"/>
                        </a:lnSpc>
                        <a:spcAft>
                          <a:spcPts val="0"/>
                        </a:spcAft>
                      </a:pPr>
                      <a:r>
                        <a:rPr lang="ar-SA" sz="1400" dirty="0">
                          <a:solidFill>
                            <a:srgbClr val="002060"/>
                          </a:solidFill>
                          <a:effectLst/>
                          <a:cs typeface="B Zar" panose="00000400000000000000" pitchFamily="2" charset="-78"/>
                        </a:rPr>
                        <a:t>عمران - آب</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algn="ctr" rtl="1">
                        <a:lnSpc>
                          <a:spcPct val="107000"/>
                        </a:lnSpc>
                        <a:spcAft>
                          <a:spcPts val="0"/>
                        </a:spcAft>
                      </a:pPr>
                      <a:r>
                        <a:rPr lang="ar-SA" sz="1400">
                          <a:solidFill>
                            <a:srgbClr val="002060"/>
                          </a:solidFill>
                          <a:effectLst/>
                          <a:cs typeface="B Zar" panose="00000400000000000000" pitchFamily="2" charset="-78"/>
                        </a:rPr>
                        <a:t>عضو اصلي و فعال در كميته ها</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 </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extLst>
                  <a:ext uri="{0D108BD9-81ED-4DB2-BD59-A6C34878D82A}">
                    <a16:rowId xmlns:a16="http://schemas.microsoft.com/office/drawing/2014/main" xmlns="" val="1577934656"/>
                  </a:ext>
                </a:extLst>
              </a:tr>
              <a:tr h="653879">
                <a:tc>
                  <a:txBody>
                    <a:bodyPr/>
                    <a:lstStyle/>
                    <a:p>
                      <a:pPr marL="457200" algn="ctr" rtl="1">
                        <a:lnSpc>
                          <a:spcPct val="107000"/>
                        </a:lnSpc>
                        <a:spcAft>
                          <a:spcPts val="0"/>
                        </a:spcAft>
                      </a:pPr>
                      <a:r>
                        <a:rPr lang="ar-SA" sz="1400">
                          <a:solidFill>
                            <a:srgbClr val="002060"/>
                          </a:solidFill>
                          <a:effectLst/>
                          <a:cs typeface="B Zar" panose="00000400000000000000" pitchFamily="2" charset="-78"/>
                        </a:rPr>
                        <a:t>شبیه سازی مولکولی</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دانشگاه صنایع دفاع</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solidFill>
                            <a:srgbClr val="002060"/>
                          </a:solidFill>
                          <a:effectLst/>
                          <a:cs typeface="B Zar" panose="00000400000000000000" pitchFamily="2" charset="-78"/>
                        </a:rPr>
                        <a:t>دانشگاه صنعتی شریف</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دانشگاه تهران و علوم پزشکی ها</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dirty="0">
                          <a:solidFill>
                            <a:srgbClr val="002060"/>
                          </a:solidFill>
                          <a:effectLst/>
                          <a:cs typeface="B Zar" panose="00000400000000000000" pitchFamily="2" charset="-78"/>
                        </a:rPr>
                        <a:t>دانشگاه امیرکبیر</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dirty="0">
                          <a:solidFill>
                            <a:srgbClr val="002060"/>
                          </a:solidFill>
                          <a:effectLst/>
                          <a:cs typeface="B Zar" panose="00000400000000000000" pitchFamily="2" charset="-78"/>
                        </a:rPr>
                        <a:t>عضو اصلي و فعال در كميته ها</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 </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extLst>
                  <a:ext uri="{0D108BD9-81ED-4DB2-BD59-A6C34878D82A}">
                    <a16:rowId xmlns:a16="http://schemas.microsoft.com/office/drawing/2014/main" xmlns="" val="2366982045"/>
                  </a:ext>
                </a:extLst>
              </a:tr>
              <a:tr h="653879">
                <a:tc>
                  <a:txBody>
                    <a:bodyPr/>
                    <a:lstStyle/>
                    <a:p>
                      <a:pPr marL="457200" algn="ctr" rtl="1">
                        <a:lnSpc>
                          <a:spcPct val="107000"/>
                        </a:lnSpc>
                        <a:spcAft>
                          <a:spcPts val="0"/>
                        </a:spcAft>
                      </a:pPr>
                      <a:r>
                        <a:rPr lang="ar-SA" sz="1400">
                          <a:solidFill>
                            <a:srgbClr val="002060"/>
                          </a:solidFill>
                          <a:effectLst/>
                          <a:cs typeface="B Zar" panose="00000400000000000000" pitchFamily="2" charset="-78"/>
                        </a:rPr>
                        <a:t>علوم و مهندسی شیمی سطح</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dirty="0">
                          <a:solidFill>
                            <a:srgbClr val="002060"/>
                          </a:solidFill>
                          <a:effectLst/>
                          <a:cs typeface="B Zar" panose="00000400000000000000" pitchFamily="2" charset="-78"/>
                        </a:rPr>
                        <a:t>دانشگاه شهید بهشتی</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solidFill>
                            <a:srgbClr val="002060"/>
                          </a:solidFill>
                          <a:effectLst/>
                          <a:cs typeface="B Zar" panose="00000400000000000000" pitchFamily="2" charset="-78"/>
                        </a:rPr>
                        <a:t>دانشگاه صنعتی شریف</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دانشگاه تهران و علوم پزشکی ها</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دانشگاه مالک اشتر</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dirty="0">
                          <a:solidFill>
                            <a:srgbClr val="002060"/>
                          </a:solidFill>
                          <a:effectLst/>
                          <a:cs typeface="B Zar" panose="00000400000000000000" pitchFamily="2" charset="-78"/>
                        </a:rPr>
                        <a:t>عضو اصلي و فعال در كميته ها</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 </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extLst>
                  <a:ext uri="{0D108BD9-81ED-4DB2-BD59-A6C34878D82A}">
                    <a16:rowId xmlns:a16="http://schemas.microsoft.com/office/drawing/2014/main" xmlns="" val="2921206052"/>
                  </a:ext>
                </a:extLst>
              </a:tr>
              <a:tr h="1615312">
                <a:tc>
                  <a:txBody>
                    <a:bodyPr/>
                    <a:lstStyle/>
                    <a:p>
                      <a:pPr marL="457200" algn="ctr" rtl="1">
                        <a:lnSpc>
                          <a:spcPct val="107000"/>
                        </a:lnSpc>
                        <a:spcAft>
                          <a:spcPts val="0"/>
                        </a:spcAft>
                      </a:pPr>
                      <a:r>
                        <a:rPr lang="ar-SA" sz="1400" dirty="0">
                          <a:solidFill>
                            <a:srgbClr val="002060"/>
                          </a:solidFill>
                          <a:effectLst/>
                          <a:cs typeface="B Zar" panose="00000400000000000000" pitchFamily="2" charset="-78"/>
                        </a:rPr>
                        <a:t>شبکه آزمایشگاهی فناوری های راهبردی، معاونت علمی و فناوری، ریاست جمهوری</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dirty="0">
                          <a:solidFill>
                            <a:srgbClr val="002060"/>
                          </a:solidFill>
                          <a:effectLst/>
                          <a:cs typeface="B Zar" panose="00000400000000000000" pitchFamily="2" charset="-78"/>
                        </a:rPr>
                        <a:t>دانشگاه امیرکبیر</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fa-IR" sz="1400">
                          <a:solidFill>
                            <a:srgbClr val="002060"/>
                          </a:solidFill>
                          <a:effectLst/>
                          <a:cs typeface="B Zar" panose="00000400000000000000" pitchFamily="2" charset="-78"/>
                        </a:rPr>
                        <a:t>دانشگاه صنعتی شریف</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دانشگاه تهران و علوم پزشکی ها</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دانشگاه شهید بهشتی</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dirty="0">
                          <a:solidFill>
                            <a:srgbClr val="002060"/>
                          </a:solidFill>
                          <a:effectLst/>
                          <a:cs typeface="B Zar" panose="00000400000000000000" pitchFamily="2" charset="-78"/>
                        </a:rPr>
                        <a:t>عضو توانمند</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dirty="0">
                          <a:solidFill>
                            <a:srgbClr val="002060"/>
                          </a:solidFill>
                          <a:effectLst/>
                          <a:cs typeface="B Zar" panose="00000400000000000000" pitchFamily="2" charset="-78"/>
                        </a:rPr>
                        <a:t> </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extLst>
                  <a:ext uri="{0D108BD9-81ED-4DB2-BD59-A6C34878D82A}">
                    <a16:rowId xmlns:a16="http://schemas.microsoft.com/office/drawing/2014/main" xmlns="" val="1905692"/>
                  </a:ext>
                </a:extLst>
              </a:tr>
              <a:tr h="653879">
                <a:tc>
                  <a:txBody>
                    <a:bodyPr/>
                    <a:lstStyle/>
                    <a:p>
                      <a:pPr marL="457200" algn="ctr" rtl="1">
                        <a:lnSpc>
                          <a:spcPct val="107000"/>
                        </a:lnSpc>
                        <a:spcAft>
                          <a:spcPts val="0"/>
                        </a:spcAft>
                      </a:pPr>
                      <a:r>
                        <a:rPr lang="ar-SA" sz="1400">
                          <a:solidFill>
                            <a:srgbClr val="002060"/>
                          </a:solidFill>
                          <a:effectLst/>
                          <a:cs typeface="B Zar" panose="00000400000000000000" pitchFamily="2" charset="-78"/>
                        </a:rPr>
                        <a:t>هوش مصنوعی (فیزیک)</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دانشگاه شریف</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دانشگاه امیرکبیر</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دانشگاه تهران</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دانشگاه صنایع دفاع</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a:solidFill>
                            <a:srgbClr val="002060"/>
                          </a:solidFill>
                          <a:effectLst/>
                          <a:cs typeface="B Zar" panose="00000400000000000000" pitchFamily="2" charset="-78"/>
                        </a:rPr>
                        <a:t>عضو توانمند</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dirty="0">
                          <a:solidFill>
                            <a:srgbClr val="002060"/>
                          </a:solidFill>
                          <a:effectLst/>
                          <a:cs typeface="B Zar" panose="00000400000000000000" pitchFamily="2" charset="-78"/>
                        </a:rPr>
                        <a:t> </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pPr>
                      <a:r>
                        <a:rPr lang="ar-SA" sz="1400" dirty="0">
                          <a:solidFill>
                            <a:srgbClr val="002060"/>
                          </a:solidFill>
                          <a:effectLst/>
                          <a:cs typeface="B Zar" panose="00000400000000000000" pitchFamily="2" charset="-78"/>
                        </a:rPr>
                        <a:t>*</a:t>
                      </a:r>
                      <a:endParaRPr lang="en-US" sz="14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extLst>
                  <a:ext uri="{0D108BD9-81ED-4DB2-BD59-A6C34878D82A}">
                    <a16:rowId xmlns:a16="http://schemas.microsoft.com/office/drawing/2014/main" xmlns="" val="3596909668"/>
                  </a:ext>
                </a:extLst>
              </a:tr>
            </a:tbl>
          </a:graphicData>
        </a:graphic>
      </p:graphicFrame>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33</a:t>
            </a:r>
            <a:endParaRPr lang="en-US" dirty="0">
              <a:cs typeface="B Titr" panose="00000700000000000000" pitchFamily="2" charset="-78"/>
            </a:endParaRPr>
          </a:p>
        </p:txBody>
      </p:sp>
      <p:sp>
        <p:nvSpPr>
          <p:cNvPr id="9" name="Subtitle 1"/>
          <p:cNvSpPr txBox="1">
            <a:spLocks/>
          </p:cNvSpPr>
          <p:nvPr/>
        </p:nvSpPr>
        <p:spPr bwMode="auto">
          <a:xfrm>
            <a:off x="6444208" y="849398"/>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10" name="Rectangle 9"/>
          <p:cNvSpPr/>
          <p:nvPr/>
        </p:nvSpPr>
        <p:spPr>
          <a:xfrm>
            <a:off x="5724128" y="426359"/>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3969893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149"/>
            <a:ext cx="4953000" cy="923603"/>
          </a:xfrm>
        </p:spPr>
        <p:txBody>
          <a:bodyPr/>
          <a:lstStyle/>
          <a:p>
            <a:pPr algn="ctr"/>
            <a:r>
              <a:rPr lang="fa-IR" sz="2000" dirty="0">
                <a:cs typeface="B Titr" panose="00000700000000000000" pitchFamily="2" charset="-78"/>
              </a:rPr>
              <a:t>عناوین شاخص­های منتخب و سهم دانشکده شیمی در تحقق </a:t>
            </a:r>
            <a:r>
              <a:rPr lang="fa-IR" sz="2000" dirty="0" smtClean="0">
                <a:cs typeface="B Titr" panose="00000700000000000000" pitchFamily="2" charset="-78"/>
              </a:rPr>
              <a:t>آن ها </a:t>
            </a:r>
            <a:r>
              <a:rPr lang="fa-IR" sz="2000" dirty="0">
                <a:cs typeface="B Titr" panose="00000700000000000000" pitchFamily="2" charset="-78"/>
              </a:rPr>
              <a:t>در برنامه راهبردی پنجم دانشگاه</a:t>
            </a:r>
            <a:endParaRPr lang="en-US" sz="2000" dirty="0">
              <a:cs typeface="B Titr" panose="00000700000000000000" pitchFamily="2"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39765706"/>
              </p:ext>
            </p:extLst>
          </p:nvPr>
        </p:nvGraphicFramePr>
        <p:xfrm>
          <a:off x="381000" y="1259564"/>
          <a:ext cx="7935416" cy="5363670"/>
        </p:xfrm>
        <a:graphic>
          <a:graphicData uri="http://schemas.openxmlformats.org/drawingml/2006/table">
            <a:tbl>
              <a:tblPr rtl="1" firstRow="1" firstCol="1" bandRow="1">
                <a:tableStyleId>{5C22544A-7EE6-4342-B048-85BDC9FD1C3A}</a:tableStyleId>
              </a:tblPr>
              <a:tblGrid>
                <a:gridCol w="1567146">
                  <a:extLst>
                    <a:ext uri="{9D8B030D-6E8A-4147-A177-3AD203B41FA5}">
                      <a16:colId xmlns:a16="http://schemas.microsoft.com/office/drawing/2014/main" xmlns="" val="3246358329"/>
                    </a:ext>
                  </a:extLst>
                </a:gridCol>
                <a:gridCol w="1435354">
                  <a:extLst>
                    <a:ext uri="{9D8B030D-6E8A-4147-A177-3AD203B41FA5}">
                      <a16:colId xmlns:a16="http://schemas.microsoft.com/office/drawing/2014/main" xmlns="" val="903779553"/>
                    </a:ext>
                  </a:extLst>
                </a:gridCol>
                <a:gridCol w="582927">
                  <a:extLst>
                    <a:ext uri="{9D8B030D-6E8A-4147-A177-3AD203B41FA5}">
                      <a16:colId xmlns:a16="http://schemas.microsoft.com/office/drawing/2014/main" xmlns="" val="3603763713"/>
                    </a:ext>
                  </a:extLst>
                </a:gridCol>
                <a:gridCol w="533928">
                  <a:extLst>
                    <a:ext uri="{9D8B030D-6E8A-4147-A177-3AD203B41FA5}">
                      <a16:colId xmlns:a16="http://schemas.microsoft.com/office/drawing/2014/main" xmlns="" val="2473255031"/>
                    </a:ext>
                  </a:extLst>
                </a:gridCol>
                <a:gridCol w="379325">
                  <a:extLst>
                    <a:ext uri="{9D8B030D-6E8A-4147-A177-3AD203B41FA5}">
                      <a16:colId xmlns:a16="http://schemas.microsoft.com/office/drawing/2014/main" xmlns="" val="702970465"/>
                    </a:ext>
                  </a:extLst>
                </a:gridCol>
                <a:gridCol w="379325">
                  <a:extLst>
                    <a:ext uri="{9D8B030D-6E8A-4147-A177-3AD203B41FA5}">
                      <a16:colId xmlns:a16="http://schemas.microsoft.com/office/drawing/2014/main" xmlns="" val="1114936537"/>
                    </a:ext>
                  </a:extLst>
                </a:gridCol>
                <a:gridCol w="408050">
                  <a:extLst>
                    <a:ext uri="{9D8B030D-6E8A-4147-A177-3AD203B41FA5}">
                      <a16:colId xmlns:a16="http://schemas.microsoft.com/office/drawing/2014/main" xmlns="" val="3846026106"/>
                    </a:ext>
                  </a:extLst>
                </a:gridCol>
                <a:gridCol w="379325">
                  <a:extLst>
                    <a:ext uri="{9D8B030D-6E8A-4147-A177-3AD203B41FA5}">
                      <a16:colId xmlns:a16="http://schemas.microsoft.com/office/drawing/2014/main" xmlns="" val="816007821"/>
                    </a:ext>
                  </a:extLst>
                </a:gridCol>
                <a:gridCol w="408050">
                  <a:extLst>
                    <a:ext uri="{9D8B030D-6E8A-4147-A177-3AD203B41FA5}">
                      <a16:colId xmlns:a16="http://schemas.microsoft.com/office/drawing/2014/main" xmlns="" val="4116312549"/>
                    </a:ext>
                  </a:extLst>
                </a:gridCol>
                <a:gridCol w="372566">
                  <a:extLst>
                    <a:ext uri="{9D8B030D-6E8A-4147-A177-3AD203B41FA5}">
                      <a16:colId xmlns:a16="http://schemas.microsoft.com/office/drawing/2014/main" xmlns="" val="3354438099"/>
                    </a:ext>
                  </a:extLst>
                </a:gridCol>
                <a:gridCol w="372566">
                  <a:extLst>
                    <a:ext uri="{9D8B030D-6E8A-4147-A177-3AD203B41FA5}">
                      <a16:colId xmlns:a16="http://schemas.microsoft.com/office/drawing/2014/main" xmlns="" val="4288604321"/>
                    </a:ext>
                  </a:extLst>
                </a:gridCol>
                <a:gridCol w="372566">
                  <a:extLst>
                    <a:ext uri="{9D8B030D-6E8A-4147-A177-3AD203B41FA5}">
                      <a16:colId xmlns:a16="http://schemas.microsoft.com/office/drawing/2014/main" xmlns="" val="3199384003"/>
                    </a:ext>
                  </a:extLst>
                </a:gridCol>
                <a:gridCol w="372566">
                  <a:extLst>
                    <a:ext uri="{9D8B030D-6E8A-4147-A177-3AD203B41FA5}">
                      <a16:colId xmlns:a16="http://schemas.microsoft.com/office/drawing/2014/main" xmlns="" val="1096115823"/>
                    </a:ext>
                  </a:extLst>
                </a:gridCol>
                <a:gridCol w="371722">
                  <a:extLst>
                    <a:ext uri="{9D8B030D-6E8A-4147-A177-3AD203B41FA5}">
                      <a16:colId xmlns:a16="http://schemas.microsoft.com/office/drawing/2014/main" xmlns="" val="1801132580"/>
                    </a:ext>
                  </a:extLst>
                </a:gridCol>
              </a:tblGrid>
              <a:tr h="178735">
                <a:tc rowSpan="2" gridSpan="2">
                  <a:txBody>
                    <a:bodyPr/>
                    <a:lstStyle/>
                    <a:p>
                      <a:pPr algn="ctr" rtl="1">
                        <a:lnSpc>
                          <a:spcPct val="107000"/>
                        </a:lnSpc>
                        <a:spcAft>
                          <a:spcPts val="0"/>
                        </a:spcAft>
                      </a:pPr>
                      <a:r>
                        <a:rPr lang="ar-SA" sz="1100" dirty="0">
                          <a:solidFill>
                            <a:srgbClr val="002060"/>
                          </a:solidFill>
                          <a:effectLst/>
                          <a:cs typeface="B Zar" panose="00000400000000000000" pitchFamily="2" charset="-78"/>
                        </a:rPr>
                        <a:t>عنوان شاخص</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rowSpan="2" hMerge="1">
                  <a:txBody>
                    <a:bodyPr/>
                    <a:lstStyle/>
                    <a:p>
                      <a:endParaRPr lang="en-US"/>
                    </a:p>
                  </a:txBody>
                  <a:tcPr/>
                </a:tc>
                <a:tc rowSpan="2" gridSpan="2">
                  <a:txBody>
                    <a:bodyPr/>
                    <a:lstStyle/>
                    <a:p>
                      <a:pPr algn="r" rtl="1">
                        <a:lnSpc>
                          <a:spcPct val="107000"/>
                        </a:lnSpc>
                        <a:spcAft>
                          <a:spcPts val="0"/>
                        </a:spcAft>
                      </a:pPr>
                      <a:r>
                        <a:rPr lang="ar-SA" sz="1100">
                          <a:solidFill>
                            <a:srgbClr val="002060"/>
                          </a:solidFill>
                          <a:effectLst/>
                          <a:cs typeface="B Zar" panose="00000400000000000000" pitchFamily="2" charset="-78"/>
                        </a:rPr>
                        <a:t>وضعیت موجود</a:t>
                      </a:r>
                      <a:endParaRPr lang="en-US" sz="1100" dirty="0">
                        <a:solidFill>
                          <a:srgbClr val="002060"/>
                        </a:solidFill>
                        <a:effectLst/>
                        <a:cs typeface="B Zar" panose="00000400000000000000" pitchFamily="2" charset="-78"/>
                      </a:endParaRPr>
                    </a:p>
                    <a:p>
                      <a:pPr algn="ctr" rtl="1">
                        <a:lnSpc>
                          <a:spcPct val="107000"/>
                        </a:lnSpc>
                        <a:spcAft>
                          <a:spcPts val="0"/>
                        </a:spcAft>
                      </a:pPr>
                      <a:r>
                        <a:rPr lang="ar-SA" sz="1100">
                          <a:solidFill>
                            <a:srgbClr val="002060"/>
                          </a:solidFill>
                          <a:effectLst/>
                          <a:cs typeface="B Zar" panose="00000400000000000000" pitchFamily="2" charset="-78"/>
                        </a:rPr>
                        <a:t>(1400)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rowSpan="2" hMerge="1">
                  <a:txBody>
                    <a:bodyPr/>
                    <a:lstStyle/>
                    <a:p>
                      <a:endParaRPr lang="en-US"/>
                    </a:p>
                  </a:txBody>
                  <a:tcPr/>
                </a:tc>
                <a:tc gridSpan="10">
                  <a:txBody>
                    <a:bodyPr/>
                    <a:lstStyle/>
                    <a:p>
                      <a:pPr algn="ctr" rtl="1">
                        <a:lnSpc>
                          <a:spcPct val="107000"/>
                        </a:lnSpc>
                        <a:spcAft>
                          <a:spcPts val="0"/>
                        </a:spcAft>
                      </a:pPr>
                      <a:r>
                        <a:rPr lang="ar-SA" sz="1100" dirty="0">
                          <a:solidFill>
                            <a:srgbClr val="002060"/>
                          </a:solidFill>
                          <a:effectLst/>
                          <a:cs typeface="B Zar" panose="00000400000000000000" pitchFamily="2" charset="-78"/>
                        </a:rPr>
                        <a:t>اهداف برنامه پنجم</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49899864"/>
                  </a:ext>
                </a:extLst>
              </a:tr>
              <a:tr h="327944">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1401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1402</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1403</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1404</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1405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3958265068"/>
                  </a:ext>
                </a:extLst>
              </a:tr>
              <a:tr h="357469">
                <a:tc gridSpan="2">
                  <a:txBody>
                    <a:bodyPr/>
                    <a:lstStyle/>
                    <a:p>
                      <a:pPr algn="just" rtl="1">
                        <a:lnSpc>
                          <a:spcPct val="107000"/>
                        </a:lnSpc>
                        <a:spcAft>
                          <a:spcPts val="0"/>
                        </a:spcAft>
                      </a:pPr>
                      <a:r>
                        <a:rPr lang="ar-SA" sz="1100" dirty="0">
                          <a:solidFill>
                            <a:srgbClr val="002060"/>
                          </a:solidFill>
                          <a:effectLst/>
                          <a:cs typeface="B Zar" panose="00000400000000000000" pitchFamily="2" charset="-78"/>
                        </a:rPr>
                        <a:t>ارجاعات غیر شخصی مقالات (تجمیعی) بر اساس هسته </a:t>
                      </a:r>
                      <a:r>
                        <a:rPr lang="en-US" sz="1100" dirty="0">
                          <a:solidFill>
                            <a:srgbClr val="002060"/>
                          </a:solidFill>
                          <a:effectLst/>
                          <a:cs typeface="B Zar" panose="00000400000000000000" pitchFamily="2" charset="-78"/>
                        </a:rPr>
                        <a:t>WOS</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0" fontAlgn="ctr">
                        <a:lnSpc>
                          <a:spcPct val="107000"/>
                        </a:lnSpc>
                        <a:spcAft>
                          <a:spcPts val="0"/>
                        </a:spcAft>
                      </a:pPr>
                      <a:r>
                        <a:rPr lang="fa-IR" sz="1100" kern="1200" dirty="0" smtClean="0">
                          <a:solidFill>
                            <a:srgbClr val="002060"/>
                          </a:solidFill>
                          <a:effectLst/>
                          <a:cs typeface="B Zar" panose="00000400000000000000" pitchFamily="2" charset="-78"/>
                        </a:rPr>
                        <a:t>6</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0" fontAlgn="b">
                        <a:lnSpc>
                          <a:spcPct val="107000"/>
                        </a:lnSpc>
                        <a:spcAft>
                          <a:spcPts val="0"/>
                        </a:spcAft>
                      </a:pPr>
                      <a:r>
                        <a:rPr lang="fa-IR" sz="1100" kern="1200" dirty="0" smtClean="0">
                          <a:solidFill>
                            <a:srgbClr val="002060"/>
                          </a:solidFill>
                          <a:effectLst/>
                          <a:cs typeface="B Zar" panose="00000400000000000000" pitchFamily="2" charset="-78"/>
                        </a:rPr>
                        <a:t>7</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0" fontAlgn="b">
                        <a:lnSpc>
                          <a:spcPct val="107000"/>
                        </a:lnSpc>
                        <a:spcAft>
                          <a:spcPts val="0"/>
                        </a:spcAft>
                      </a:pPr>
                      <a:r>
                        <a:rPr lang="fa-IR" sz="1100" kern="1200" dirty="0" smtClean="0">
                          <a:solidFill>
                            <a:srgbClr val="002060"/>
                          </a:solidFill>
                          <a:effectLst/>
                          <a:cs typeface="B Zar" panose="00000400000000000000" pitchFamily="2" charset="-78"/>
                        </a:rPr>
                        <a:t>8</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0" fontAlgn="b">
                        <a:lnSpc>
                          <a:spcPct val="107000"/>
                        </a:lnSpc>
                        <a:spcAft>
                          <a:spcPts val="0"/>
                        </a:spcAft>
                      </a:pPr>
                      <a:r>
                        <a:rPr lang="fa-IR" sz="1100" kern="1200" dirty="0" smtClean="0">
                          <a:solidFill>
                            <a:srgbClr val="002060"/>
                          </a:solidFill>
                          <a:effectLst/>
                          <a:cs typeface="B Zar" panose="00000400000000000000" pitchFamily="2" charset="-78"/>
                        </a:rPr>
                        <a:t>9</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0" fontAlgn="b">
                        <a:lnSpc>
                          <a:spcPct val="107000"/>
                        </a:lnSpc>
                        <a:spcAft>
                          <a:spcPts val="0"/>
                        </a:spcAft>
                      </a:pPr>
                      <a:r>
                        <a:rPr lang="fa-IR" sz="1100" kern="1200" dirty="0" smtClean="0">
                          <a:solidFill>
                            <a:srgbClr val="002060"/>
                          </a:solidFill>
                          <a:effectLst/>
                          <a:cs typeface="B Zar" panose="00000400000000000000" pitchFamily="2" charset="-78"/>
                        </a:rPr>
                        <a:t>10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0" fontAlgn="b">
                        <a:lnSpc>
                          <a:spcPct val="107000"/>
                        </a:lnSpc>
                        <a:spcAft>
                          <a:spcPts val="0"/>
                        </a:spcAft>
                      </a:pPr>
                      <a:r>
                        <a:rPr lang="fa-IR" sz="1100" kern="1200" dirty="0" smtClean="0">
                          <a:solidFill>
                            <a:srgbClr val="002060"/>
                          </a:solidFill>
                          <a:effectLst/>
                          <a:cs typeface="B Zar" panose="00000400000000000000" pitchFamily="2" charset="-78"/>
                        </a:rPr>
                        <a:t>11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961200877"/>
                  </a:ext>
                </a:extLst>
              </a:tr>
              <a:tr h="178735">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تعداد دانشجوی خارجی و بین الملل</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1">
                        <a:lnSpc>
                          <a:spcPct val="107000"/>
                        </a:lnSpc>
                        <a:spcAft>
                          <a:spcPts val="0"/>
                        </a:spcAft>
                      </a:pPr>
                      <a:r>
                        <a:rPr lang="fa-IR" sz="1100">
                          <a:solidFill>
                            <a:srgbClr val="002060"/>
                          </a:solidFill>
                          <a:effectLst/>
                          <a:cs typeface="B Zar" panose="00000400000000000000" pitchFamily="2" charset="-78"/>
                        </a:rPr>
                        <a:t>2</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1">
                        <a:lnSpc>
                          <a:spcPct val="107000"/>
                        </a:lnSpc>
                        <a:spcAft>
                          <a:spcPts val="0"/>
                        </a:spcAft>
                      </a:pPr>
                      <a:r>
                        <a:rPr lang="ar-SA" sz="1100">
                          <a:solidFill>
                            <a:srgbClr val="002060"/>
                          </a:solidFill>
                          <a:effectLst/>
                          <a:cs typeface="B Zar" panose="00000400000000000000" pitchFamily="2" charset="-78"/>
                        </a:rPr>
                        <a:t>2</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0">
                        <a:lnSpc>
                          <a:spcPct val="107000"/>
                        </a:lnSpc>
                        <a:spcAft>
                          <a:spcPts val="0"/>
                        </a:spcAft>
                      </a:pPr>
                      <a:r>
                        <a:rPr lang="fa-IR" sz="1100" dirty="0" smtClean="0">
                          <a:solidFill>
                            <a:srgbClr val="002060"/>
                          </a:solidFill>
                          <a:effectLst/>
                          <a:cs typeface="B Zar" panose="00000400000000000000" pitchFamily="2" charset="-78"/>
                        </a:rPr>
                        <a:t>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0">
                        <a:lnSpc>
                          <a:spcPct val="107000"/>
                        </a:lnSpc>
                        <a:spcAft>
                          <a:spcPts val="0"/>
                        </a:spcAft>
                      </a:pPr>
                      <a:r>
                        <a:rPr lang="fa-IR" sz="1100" dirty="0" smtClean="0">
                          <a:solidFill>
                            <a:srgbClr val="002060"/>
                          </a:solidFill>
                          <a:effectLst/>
                          <a:cs typeface="B Zar" panose="00000400000000000000" pitchFamily="2" charset="-78"/>
                        </a:rPr>
                        <a:t>10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0">
                        <a:lnSpc>
                          <a:spcPct val="107000"/>
                        </a:lnSpc>
                        <a:spcAft>
                          <a:spcPts val="0"/>
                        </a:spcAft>
                      </a:pPr>
                      <a:r>
                        <a:rPr lang="fa-IR" sz="1100" dirty="0" smtClean="0">
                          <a:solidFill>
                            <a:srgbClr val="002060"/>
                          </a:solidFill>
                          <a:effectLst/>
                          <a:cs typeface="B Zar" panose="00000400000000000000" pitchFamily="2" charset="-78"/>
                        </a:rPr>
                        <a:t>15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ctr" rtl="0">
                        <a:lnSpc>
                          <a:spcPct val="107000"/>
                        </a:lnSpc>
                        <a:spcAft>
                          <a:spcPts val="0"/>
                        </a:spcAft>
                      </a:pPr>
                      <a:r>
                        <a:rPr lang="fa-IR" sz="1100" dirty="0" smtClean="0">
                          <a:solidFill>
                            <a:srgbClr val="002060"/>
                          </a:solidFill>
                          <a:effectLst/>
                          <a:cs typeface="B Zar" panose="00000400000000000000" pitchFamily="2" charset="-78"/>
                        </a:rPr>
                        <a:t>20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1798802926"/>
                  </a:ext>
                </a:extLst>
              </a:tr>
              <a:tr h="178735">
                <a:tc rowSpan="6">
                  <a:txBody>
                    <a:bodyPr/>
                    <a:lstStyle/>
                    <a:p>
                      <a:pPr algn="r" rtl="1">
                        <a:lnSpc>
                          <a:spcPct val="107000"/>
                        </a:lnSpc>
                        <a:spcAft>
                          <a:spcPts val="0"/>
                        </a:spcAft>
                      </a:pPr>
                      <a:r>
                        <a:rPr lang="ar-SA" sz="1100" dirty="0">
                          <a:solidFill>
                            <a:srgbClr val="002060"/>
                          </a:solidFill>
                          <a:effectLst/>
                          <a:cs typeface="B Zar" panose="00000400000000000000" pitchFamily="2" charset="-78"/>
                        </a:rPr>
                        <a:t>درآمدهای شهریه­ای (میلیارد ریال)</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a:txBody>
                    <a:bodyPr/>
                    <a:lstStyle/>
                    <a:p>
                      <a:pPr algn="just" rtl="1">
                        <a:lnSpc>
                          <a:spcPct val="107000"/>
                        </a:lnSpc>
                        <a:spcAft>
                          <a:spcPts val="0"/>
                        </a:spcAft>
                      </a:pPr>
                      <a:r>
                        <a:rPr lang="ar-SA" sz="1100">
                          <a:solidFill>
                            <a:srgbClr val="002060"/>
                          </a:solidFill>
                          <a:effectLst/>
                          <a:cs typeface="B Zar" panose="00000400000000000000" pitchFamily="2" charset="-78"/>
                        </a:rPr>
                        <a:t>نوبت اول و مهمان</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fa-IR" sz="1100">
                          <a:solidFill>
                            <a:srgbClr val="002060"/>
                          </a:solidFill>
                          <a:effectLst/>
                          <a:cs typeface="B Zar" panose="00000400000000000000" pitchFamily="2" charset="-78"/>
                        </a:rPr>
                        <a:t>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fa-IR" sz="1100">
                          <a:solidFill>
                            <a:srgbClr val="002060"/>
                          </a:solidFill>
                          <a:effectLst/>
                          <a:cs typeface="B Zar" panose="00000400000000000000" pitchFamily="2" charset="-78"/>
                        </a:rPr>
                        <a:t>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fa-IR" sz="1100" dirty="0">
                          <a:solidFill>
                            <a:srgbClr val="002060"/>
                          </a:solidFill>
                          <a:effectLst/>
                          <a:cs typeface="B Zar" panose="00000400000000000000" pitchFamily="2" charset="-78"/>
                        </a:rPr>
                        <a:t>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fa-IR" sz="1100">
                          <a:solidFill>
                            <a:srgbClr val="002060"/>
                          </a:solidFill>
                          <a:effectLst/>
                          <a:cs typeface="B Zar" panose="00000400000000000000" pitchFamily="2" charset="-78"/>
                        </a:rPr>
                        <a:t>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478142093"/>
                  </a:ext>
                </a:extLst>
              </a:tr>
              <a:tr h="178735">
                <a:tc vMerge="1">
                  <a:txBody>
                    <a:bodyPr/>
                    <a:lstStyle/>
                    <a:p>
                      <a:endParaRPr lang="en-US"/>
                    </a:p>
                  </a:txBody>
                  <a:tcPr/>
                </a:tc>
                <a:tc>
                  <a:txBody>
                    <a:bodyPr/>
                    <a:lstStyle/>
                    <a:p>
                      <a:pPr algn="just" rtl="1">
                        <a:lnSpc>
                          <a:spcPct val="107000"/>
                        </a:lnSpc>
                        <a:spcAft>
                          <a:spcPts val="0"/>
                        </a:spcAft>
                      </a:pPr>
                      <a:r>
                        <a:rPr lang="ar-SA" sz="1100">
                          <a:solidFill>
                            <a:srgbClr val="002060"/>
                          </a:solidFill>
                          <a:effectLst/>
                          <a:cs typeface="B Zar" panose="00000400000000000000" pitchFamily="2" charset="-78"/>
                        </a:rPr>
                        <a:t>نوبت دوم</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6</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6</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6</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8</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8</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2614450975"/>
                  </a:ext>
                </a:extLst>
              </a:tr>
              <a:tr h="178735">
                <a:tc vMerge="1">
                  <a:txBody>
                    <a:bodyPr/>
                    <a:lstStyle/>
                    <a:p>
                      <a:endParaRPr lang="en-US"/>
                    </a:p>
                  </a:txBody>
                  <a:tcPr/>
                </a:tc>
                <a:tc>
                  <a:txBody>
                    <a:bodyPr/>
                    <a:lstStyle/>
                    <a:p>
                      <a:pPr algn="just" rtl="1">
                        <a:lnSpc>
                          <a:spcPct val="107000"/>
                        </a:lnSpc>
                        <a:spcAft>
                          <a:spcPts val="0"/>
                        </a:spcAft>
                      </a:pPr>
                      <a:r>
                        <a:rPr lang="ar-SA" sz="1100">
                          <a:solidFill>
                            <a:srgbClr val="002060"/>
                          </a:solidFill>
                          <a:effectLst/>
                          <a:cs typeface="B Zar" panose="00000400000000000000" pitchFamily="2" charset="-78"/>
                        </a:rPr>
                        <a:t>الکترونیکی</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4</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4</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4</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7</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1113824368"/>
                  </a:ext>
                </a:extLst>
              </a:tr>
              <a:tr h="178735">
                <a:tc vMerge="1">
                  <a:txBody>
                    <a:bodyPr/>
                    <a:lstStyle/>
                    <a:p>
                      <a:endParaRPr lang="en-US"/>
                    </a:p>
                  </a:txBody>
                  <a:tcPr/>
                </a:tc>
                <a:tc>
                  <a:txBody>
                    <a:bodyPr/>
                    <a:lstStyle/>
                    <a:p>
                      <a:pPr algn="just" rtl="1">
                        <a:lnSpc>
                          <a:spcPct val="107000"/>
                        </a:lnSpc>
                        <a:spcAft>
                          <a:spcPts val="0"/>
                        </a:spcAft>
                      </a:pPr>
                      <a:r>
                        <a:rPr lang="ar-SA" sz="1100">
                          <a:solidFill>
                            <a:srgbClr val="002060"/>
                          </a:solidFill>
                          <a:effectLst/>
                          <a:cs typeface="B Zar" panose="00000400000000000000" pitchFamily="2" charset="-78"/>
                        </a:rPr>
                        <a:t>پردیس</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14</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14</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16</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1534583588"/>
                  </a:ext>
                </a:extLst>
              </a:tr>
              <a:tr h="325408">
                <a:tc vMerge="1">
                  <a:txBody>
                    <a:bodyPr/>
                    <a:lstStyle/>
                    <a:p>
                      <a:endParaRPr lang="en-US"/>
                    </a:p>
                  </a:txBody>
                  <a:tcPr/>
                </a:tc>
                <a:tc>
                  <a:txBody>
                    <a:bodyPr/>
                    <a:lstStyle/>
                    <a:p>
                      <a:pPr algn="just" rtl="1">
                        <a:lnSpc>
                          <a:spcPct val="107000"/>
                        </a:lnSpc>
                        <a:spcAft>
                          <a:spcPts val="0"/>
                        </a:spcAft>
                      </a:pPr>
                      <a:r>
                        <a:rPr lang="ar-SA" sz="1100">
                          <a:solidFill>
                            <a:srgbClr val="002060"/>
                          </a:solidFill>
                          <a:effectLst/>
                          <a:cs typeface="B Zar" panose="00000400000000000000" pitchFamily="2" charset="-78"/>
                        </a:rPr>
                        <a:t>خارجی و بین الملل</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2</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4</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6</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8</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3239015115"/>
                  </a:ext>
                </a:extLst>
              </a:tr>
              <a:tr h="178735">
                <a:tc vMerge="1">
                  <a:txBody>
                    <a:bodyPr/>
                    <a:lstStyle/>
                    <a:p>
                      <a:endParaRPr lang="en-US"/>
                    </a:p>
                  </a:txBody>
                  <a:tcPr/>
                </a:tc>
                <a:tc>
                  <a:txBody>
                    <a:bodyPr/>
                    <a:lstStyle/>
                    <a:p>
                      <a:pPr algn="just" rtl="1">
                        <a:lnSpc>
                          <a:spcPct val="107000"/>
                        </a:lnSpc>
                        <a:spcAft>
                          <a:spcPts val="0"/>
                        </a:spcAft>
                      </a:pPr>
                      <a:r>
                        <a:rPr lang="ar-SA" sz="1100">
                          <a:solidFill>
                            <a:srgbClr val="002060"/>
                          </a:solidFill>
                          <a:effectLst/>
                          <a:cs typeface="B Zar" panose="00000400000000000000" pitchFamily="2" charset="-78"/>
                        </a:rPr>
                        <a:t>مجموع</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21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22</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23</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31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33</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41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1491641504"/>
                  </a:ext>
                </a:extLst>
              </a:tr>
              <a:tr h="178735">
                <a:tc rowSpan="4">
                  <a:txBody>
                    <a:bodyPr/>
                    <a:lstStyle/>
                    <a:p>
                      <a:pPr algn="r" rtl="1">
                        <a:lnSpc>
                          <a:spcPct val="107000"/>
                        </a:lnSpc>
                        <a:spcAft>
                          <a:spcPts val="0"/>
                        </a:spcAft>
                      </a:pPr>
                      <a:r>
                        <a:rPr lang="ar-SA" sz="1100" dirty="0">
                          <a:solidFill>
                            <a:srgbClr val="002060"/>
                          </a:solidFill>
                          <a:effectLst/>
                          <a:cs typeface="B Zar" panose="00000400000000000000" pitchFamily="2" charset="-78"/>
                        </a:rPr>
                        <a:t>درآمدهای حاصل از قرارداهای جامعه و صنعت (میلیارد ریال)</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a:txBody>
                    <a:bodyPr/>
                    <a:lstStyle/>
                    <a:p>
                      <a:pPr algn="r" rtl="1">
                        <a:lnSpc>
                          <a:spcPct val="107000"/>
                        </a:lnSpc>
                        <a:spcAft>
                          <a:spcPts val="0"/>
                        </a:spcAft>
                      </a:pPr>
                      <a:r>
                        <a:rPr lang="ar-SA" sz="1100">
                          <a:solidFill>
                            <a:srgbClr val="002060"/>
                          </a:solidFill>
                          <a:effectLst/>
                          <a:cs typeface="B Zar" panose="00000400000000000000" pitchFamily="2" charset="-78"/>
                        </a:rPr>
                        <a:t>متمرکز</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حدود 3</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4</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fa-IR" sz="1100" dirty="0">
                          <a:solidFill>
                            <a:srgbClr val="002060"/>
                          </a:solidFill>
                          <a:effectLst/>
                          <a:cs typeface="B Zar" panose="00000400000000000000" pitchFamily="2" charset="-78"/>
                        </a:rPr>
                        <a:t>6</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7</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8</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1166318884"/>
                  </a:ext>
                </a:extLst>
              </a:tr>
              <a:tr h="178735">
                <a:tc vMerge="1">
                  <a:txBody>
                    <a:bodyPr/>
                    <a:lstStyle/>
                    <a:p>
                      <a:endParaRPr lang="en-US"/>
                    </a:p>
                  </a:txBody>
                  <a:tcPr/>
                </a:tc>
                <a:tc>
                  <a:txBody>
                    <a:bodyPr/>
                    <a:lstStyle/>
                    <a:p>
                      <a:pPr algn="r" rtl="1">
                        <a:lnSpc>
                          <a:spcPct val="107000"/>
                        </a:lnSpc>
                        <a:spcAft>
                          <a:spcPts val="0"/>
                        </a:spcAft>
                      </a:pPr>
                      <a:r>
                        <a:rPr lang="ar-SA" sz="1100" dirty="0">
                          <a:solidFill>
                            <a:srgbClr val="002060"/>
                          </a:solidFill>
                          <a:effectLst/>
                          <a:cs typeface="B Zar" panose="00000400000000000000" pitchFamily="2" charset="-78"/>
                        </a:rPr>
                        <a:t>نیمه متمرکز</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fa-IR" sz="1100">
                          <a:solidFill>
                            <a:srgbClr val="002060"/>
                          </a:solidFill>
                          <a:effectLst/>
                          <a:cs typeface="B Zar" panose="00000400000000000000" pitchFamily="2" charset="-78"/>
                        </a:rPr>
                        <a:t>حدود 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fa-IR" sz="1100">
                          <a:solidFill>
                            <a:srgbClr val="002060"/>
                          </a:solidFill>
                          <a:effectLst/>
                          <a:cs typeface="B Zar" panose="00000400000000000000" pitchFamily="2" charset="-78"/>
                        </a:rPr>
                        <a:t>7</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9</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12</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1459636436"/>
                  </a:ext>
                </a:extLst>
              </a:tr>
              <a:tr h="178735">
                <a:tc vMerge="1">
                  <a:txBody>
                    <a:bodyPr/>
                    <a:lstStyle/>
                    <a:p>
                      <a:endParaRPr lang="en-US"/>
                    </a:p>
                  </a:txBody>
                  <a:tcPr/>
                </a:tc>
                <a:tc>
                  <a:txBody>
                    <a:bodyPr/>
                    <a:lstStyle/>
                    <a:p>
                      <a:pPr algn="r" rtl="1">
                        <a:lnSpc>
                          <a:spcPct val="107000"/>
                        </a:lnSpc>
                        <a:spcAft>
                          <a:spcPts val="0"/>
                        </a:spcAft>
                      </a:pPr>
                      <a:r>
                        <a:rPr lang="ar-SA" sz="1100">
                          <a:solidFill>
                            <a:srgbClr val="002060"/>
                          </a:solidFill>
                          <a:effectLst/>
                          <a:cs typeface="B Zar" panose="00000400000000000000" pitchFamily="2" charset="-78"/>
                        </a:rPr>
                        <a:t>غیر متمرکز</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fa-IR" sz="1100">
                          <a:solidFill>
                            <a:srgbClr val="002060"/>
                          </a:solidFill>
                          <a:effectLst/>
                          <a:cs typeface="B Zar" panose="00000400000000000000" pitchFamily="2" charset="-78"/>
                        </a:rPr>
                        <a:t>حدود 3</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fa-IR" sz="1100">
                          <a:solidFill>
                            <a:srgbClr val="002060"/>
                          </a:solidFill>
                          <a:effectLst/>
                          <a:cs typeface="B Zar" panose="00000400000000000000" pitchFamily="2" charset="-78"/>
                        </a:rPr>
                        <a:t>4</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6</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7</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3007230562"/>
                  </a:ext>
                </a:extLst>
              </a:tr>
              <a:tr h="178735">
                <a:tc vMerge="1">
                  <a:txBody>
                    <a:bodyPr/>
                    <a:lstStyle/>
                    <a:p>
                      <a:endParaRPr lang="en-US"/>
                    </a:p>
                  </a:txBody>
                  <a:tcPr/>
                </a:tc>
                <a:tc>
                  <a:txBody>
                    <a:bodyPr/>
                    <a:lstStyle/>
                    <a:p>
                      <a:pPr algn="r" rtl="1">
                        <a:lnSpc>
                          <a:spcPct val="107000"/>
                        </a:lnSpc>
                        <a:spcAft>
                          <a:spcPts val="0"/>
                        </a:spcAft>
                      </a:pPr>
                      <a:r>
                        <a:rPr lang="ar-SA" sz="1100">
                          <a:solidFill>
                            <a:srgbClr val="002060"/>
                          </a:solidFill>
                          <a:effectLst/>
                          <a:cs typeface="B Zar" panose="00000400000000000000" pitchFamily="2" charset="-78"/>
                        </a:rPr>
                        <a:t>مجموع</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fa-IR" sz="1100">
                          <a:solidFill>
                            <a:srgbClr val="002060"/>
                          </a:solidFill>
                          <a:effectLst/>
                          <a:cs typeface="B Zar" panose="00000400000000000000" pitchFamily="2" charset="-78"/>
                        </a:rPr>
                        <a:t>حدود 11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fa-IR" sz="1100">
                          <a:solidFill>
                            <a:srgbClr val="002060"/>
                          </a:solidFill>
                          <a:effectLst/>
                          <a:cs typeface="B Zar" panose="00000400000000000000" pitchFamily="2" charset="-78"/>
                        </a:rPr>
                        <a:t>15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fa-IR" sz="1100" dirty="0">
                          <a:solidFill>
                            <a:srgbClr val="002060"/>
                          </a:solidFill>
                          <a:effectLst/>
                          <a:cs typeface="B Zar" panose="00000400000000000000" pitchFamily="2" charset="-78"/>
                        </a:rPr>
                        <a:t>20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fa-IR" sz="1100">
                          <a:solidFill>
                            <a:srgbClr val="002060"/>
                          </a:solidFill>
                          <a:effectLst/>
                          <a:cs typeface="B Zar" panose="00000400000000000000" pitchFamily="2" charset="-78"/>
                        </a:rPr>
                        <a:t>24</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fa-IR" sz="1100">
                          <a:solidFill>
                            <a:srgbClr val="002060"/>
                          </a:solidFill>
                          <a:effectLst/>
                          <a:cs typeface="B Zar" panose="00000400000000000000" pitchFamily="2" charset="-78"/>
                        </a:rPr>
                        <a:t>27</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35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2568666635"/>
                  </a:ext>
                </a:extLst>
              </a:tr>
              <a:tr h="178735">
                <a:tc rowSpan="4">
                  <a:txBody>
                    <a:bodyPr/>
                    <a:lstStyle/>
                    <a:p>
                      <a:pPr algn="r" rtl="1">
                        <a:lnSpc>
                          <a:spcPct val="107000"/>
                        </a:lnSpc>
                        <a:spcAft>
                          <a:spcPts val="0"/>
                        </a:spcAft>
                      </a:pPr>
                      <a:r>
                        <a:rPr lang="ar-SA" sz="1100" dirty="0">
                          <a:solidFill>
                            <a:srgbClr val="002060"/>
                          </a:solidFill>
                          <a:effectLst/>
                          <a:cs typeface="B Zar" panose="00000400000000000000" pitchFamily="2" charset="-78"/>
                        </a:rPr>
                        <a:t>قراردادهای حاصل از آموزش­های آزاد و تخصصی(میلیون ریال)</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a:txBody>
                    <a:bodyPr/>
                    <a:lstStyle/>
                    <a:p>
                      <a:pPr algn="r" rtl="1">
                        <a:lnSpc>
                          <a:spcPct val="107000"/>
                        </a:lnSpc>
                        <a:spcAft>
                          <a:spcPts val="0"/>
                        </a:spcAft>
                      </a:pPr>
                      <a:r>
                        <a:rPr lang="ar-SA" sz="1100">
                          <a:solidFill>
                            <a:srgbClr val="002060"/>
                          </a:solidFill>
                          <a:effectLst/>
                          <a:cs typeface="B Zar" panose="00000400000000000000" pitchFamily="2" charset="-78"/>
                        </a:rPr>
                        <a:t>متمرکز</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ناچیز</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20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30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50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70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150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1344476789"/>
                  </a:ext>
                </a:extLst>
              </a:tr>
              <a:tr h="178735">
                <a:tc vMerge="1">
                  <a:txBody>
                    <a:bodyPr/>
                    <a:lstStyle/>
                    <a:p>
                      <a:endParaRPr lang="en-US"/>
                    </a:p>
                  </a:txBody>
                  <a:tcPr/>
                </a:tc>
                <a:tc>
                  <a:txBody>
                    <a:bodyPr/>
                    <a:lstStyle/>
                    <a:p>
                      <a:pPr algn="r" rtl="1">
                        <a:lnSpc>
                          <a:spcPct val="107000"/>
                        </a:lnSpc>
                        <a:spcAft>
                          <a:spcPts val="0"/>
                        </a:spcAft>
                      </a:pPr>
                      <a:r>
                        <a:rPr lang="ar-SA" sz="1100">
                          <a:solidFill>
                            <a:srgbClr val="002060"/>
                          </a:solidFill>
                          <a:effectLst/>
                          <a:cs typeface="B Zar" panose="00000400000000000000" pitchFamily="2" charset="-78"/>
                        </a:rPr>
                        <a:t>نیمه متمرکز</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ناچیز</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55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110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165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220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350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2465390274"/>
                  </a:ext>
                </a:extLst>
              </a:tr>
              <a:tr h="178735">
                <a:tc vMerge="1">
                  <a:txBody>
                    <a:bodyPr/>
                    <a:lstStyle/>
                    <a:p>
                      <a:endParaRPr lang="en-US"/>
                    </a:p>
                  </a:txBody>
                  <a:tcPr/>
                </a:tc>
                <a:tc>
                  <a:txBody>
                    <a:bodyPr/>
                    <a:lstStyle/>
                    <a:p>
                      <a:pPr algn="r" rtl="1">
                        <a:lnSpc>
                          <a:spcPct val="107000"/>
                        </a:lnSpc>
                        <a:spcAft>
                          <a:spcPts val="0"/>
                        </a:spcAft>
                      </a:pPr>
                      <a:r>
                        <a:rPr lang="ar-SA" sz="1100">
                          <a:solidFill>
                            <a:srgbClr val="002060"/>
                          </a:solidFill>
                          <a:effectLst/>
                          <a:cs typeface="B Zar" panose="00000400000000000000" pitchFamily="2" charset="-78"/>
                        </a:rPr>
                        <a:t>غیر متمرکز</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ناچیز</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125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260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385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510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700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3776007740"/>
                  </a:ext>
                </a:extLst>
              </a:tr>
              <a:tr h="186654">
                <a:tc vMerge="1">
                  <a:txBody>
                    <a:bodyPr/>
                    <a:lstStyle/>
                    <a:p>
                      <a:endParaRPr lang="en-US"/>
                    </a:p>
                  </a:txBody>
                  <a:tcPr/>
                </a:tc>
                <a:tc>
                  <a:txBody>
                    <a:bodyPr/>
                    <a:lstStyle/>
                    <a:p>
                      <a:pPr algn="r" rtl="1">
                        <a:lnSpc>
                          <a:spcPct val="107000"/>
                        </a:lnSpc>
                        <a:spcAft>
                          <a:spcPts val="0"/>
                        </a:spcAft>
                      </a:pPr>
                      <a:r>
                        <a:rPr lang="ar-SA" sz="1100">
                          <a:solidFill>
                            <a:srgbClr val="002060"/>
                          </a:solidFill>
                          <a:effectLst/>
                          <a:cs typeface="B Zar" panose="00000400000000000000" pitchFamily="2" charset="-78"/>
                        </a:rPr>
                        <a:t>مجموع</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ناچیز</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200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400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600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a:solidFill>
                            <a:srgbClr val="002060"/>
                          </a:solidFill>
                          <a:effectLst/>
                          <a:cs typeface="B Zar" panose="00000400000000000000" pitchFamily="2" charset="-78"/>
                        </a:rPr>
                        <a:t>800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2">
                  <a:txBody>
                    <a:bodyPr/>
                    <a:lstStyle/>
                    <a:p>
                      <a:pPr algn="r" rtl="1">
                        <a:lnSpc>
                          <a:spcPct val="107000"/>
                        </a:lnSpc>
                        <a:spcAft>
                          <a:spcPts val="0"/>
                        </a:spcAft>
                      </a:pPr>
                      <a:r>
                        <a:rPr lang="ar-SA" sz="1100" dirty="0">
                          <a:solidFill>
                            <a:srgbClr val="002060"/>
                          </a:solidFill>
                          <a:effectLst/>
                          <a:cs typeface="B Zar" panose="00000400000000000000" pitchFamily="2" charset="-78"/>
                        </a:rPr>
                        <a:t>1.200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extLst>
                  <a:ext uri="{0D108BD9-81ED-4DB2-BD59-A6C34878D82A}">
                    <a16:rowId xmlns:a16="http://schemas.microsoft.com/office/drawing/2014/main" xmlns="" val="809529652"/>
                  </a:ext>
                </a:extLst>
              </a:tr>
              <a:tr h="516009">
                <a:tc rowSpan="2" gridSpan="2">
                  <a:txBody>
                    <a:bodyPr/>
                    <a:lstStyle/>
                    <a:p>
                      <a:pPr algn="just" rtl="1">
                        <a:lnSpc>
                          <a:spcPct val="107000"/>
                        </a:lnSpc>
                        <a:spcAft>
                          <a:spcPts val="0"/>
                        </a:spcAft>
                      </a:pPr>
                      <a:r>
                        <a:rPr lang="ar-SA" sz="1100" dirty="0">
                          <a:solidFill>
                            <a:srgbClr val="002060"/>
                          </a:solidFill>
                          <a:effectLst/>
                          <a:cs typeface="B Zar" panose="00000400000000000000" pitchFamily="2" charset="-78"/>
                        </a:rPr>
                        <a:t>تعداد اعضای هیأت علمی فعال در قرادادهای جامعه و صنعت و فعالیت­های کارآفرینانه دانش بنیان.</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rowSpan="2" hMerge="1">
                  <a:txBody>
                    <a:bodyPr/>
                    <a:lstStyle/>
                    <a:p>
                      <a:endParaRPr lang="en-US"/>
                    </a:p>
                  </a:txBody>
                  <a:tcPr/>
                </a:tc>
                <a:tc>
                  <a:txBody>
                    <a:bodyPr/>
                    <a:lstStyle/>
                    <a:p>
                      <a:pPr algn="r" rtl="1">
                        <a:lnSpc>
                          <a:spcPct val="107000"/>
                        </a:lnSpc>
                        <a:spcAft>
                          <a:spcPts val="0"/>
                        </a:spcAft>
                      </a:pPr>
                      <a:r>
                        <a:rPr lang="ar-SA" sz="1100">
                          <a:solidFill>
                            <a:srgbClr val="002060"/>
                          </a:solidFill>
                          <a:effectLst/>
                          <a:cs typeface="B Zar" panose="00000400000000000000" pitchFamily="2" charset="-78"/>
                        </a:rPr>
                        <a:t>اعضای فعال</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rowSpan="2">
                  <a:txBody>
                    <a:bodyPr/>
                    <a:lstStyle/>
                    <a:p>
                      <a:pPr algn="r" rtl="1">
                        <a:lnSpc>
                          <a:spcPct val="107000"/>
                        </a:lnSpc>
                        <a:spcAft>
                          <a:spcPts val="0"/>
                        </a:spcAft>
                      </a:pPr>
                      <a:r>
                        <a:rPr lang="ar-SA" sz="1100">
                          <a:solidFill>
                            <a:srgbClr val="002060"/>
                          </a:solidFill>
                          <a:effectLst/>
                          <a:cs typeface="B Zar" panose="00000400000000000000" pitchFamily="2" charset="-78"/>
                        </a:rPr>
                        <a:t>درصد</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a:txBody>
                    <a:bodyPr/>
                    <a:lstStyle/>
                    <a:p>
                      <a:pPr algn="r" rtl="1">
                        <a:lnSpc>
                          <a:spcPct val="107000"/>
                        </a:lnSpc>
                        <a:spcAft>
                          <a:spcPts val="0"/>
                        </a:spcAft>
                      </a:pPr>
                      <a:r>
                        <a:rPr lang="fa-IR" sz="1100">
                          <a:solidFill>
                            <a:srgbClr val="002060"/>
                          </a:solidFill>
                          <a:effectLst/>
                          <a:cs typeface="B Zar" panose="00000400000000000000" pitchFamily="2" charset="-78"/>
                        </a:rPr>
                        <a:t>7</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rowSpan="2">
                  <a:txBody>
                    <a:bodyPr/>
                    <a:lstStyle/>
                    <a:p>
                      <a:pPr algn="r" rtl="1">
                        <a:lnSpc>
                          <a:spcPct val="107000"/>
                        </a:lnSpc>
                        <a:spcAft>
                          <a:spcPts val="0"/>
                        </a:spcAft>
                      </a:pPr>
                      <a:r>
                        <a:rPr lang="ar-SA" sz="1100">
                          <a:solidFill>
                            <a:srgbClr val="002060"/>
                          </a:solidFill>
                          <a:effectLst/>
                          <a:cs typeface="B Zar" panose="00000400000000000000" pitchFamily="2" charset="-78"/>
                        </a:rPr>
                        <a:t>35</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a:txBody>
                    <a:bodyPr/>
                    <a:lstStyle/>
                    <a:p>
                      <a:pPr algn="r" rtl="1">
                        <a:lnSpc>
                          <a:spcPct val="107000"/>
                        </a:lnSpc>
                        <a:spcAft>
                          <a:spcPts val="0"/>
                        </a:spcAft>
                      </a:pPr>
                      <a:r>
                        <a:rPr lang="ar-SA" sz="1100">
                          <a:solidFill>
                            <a:srgbClr val="002060"/>
                          </a:solidFill>
                          <a:effectLst/>
                          <a:cs typeface="B Zar" panose="00000400000000000000" pitchFamily="2" charset="-78"/>
                        </a:rPr>
                        <a:t>8</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rowSpan="2">
                  <a:txBody>
                    <a:bodyPr/>
                    <a:lstStyle/>
                    <a:p>
                      <a:pPr algn="r" rtl="1">
                        <a:lnSpc>
                          <a:spcPct val="107000"/>
                        </a:lnSpc>
                        <a:spcAft>
                          <a:spcPts val="0"/>
                        </a:spcAft>
                      </a:pPr>
                      <a:r>
                        <a:rPr lang="ar-SA" sz="1100" dirty="0">
                          <a:solidFill>
                            <a:srgbClr val="002060"/>
                          </a:solidFill>
                          <a:effectLst/>
                          <a:cs typeface="B Zar" panose="00000400000000000000" pitchFamily="2" charset="-78"/>
                        </a:rPr>
                        <a:t>38</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a:txBody>
                    <a:bodyPr/>
                    <a:lstStyle/>
                    <a:p>
                      <a:pPr algn="r" rtl="1">
                        <a:lnSpc>
                          <a:spcPct val="107000"/>
                        </a:lnSpc>
                        <a:spcAft>
                          <a:spcPts val="0"/>
                        </a:spcAft>
                      </a:pPr>
                      <a:r>
                        <a:rPr lang="ar-SA" sz="1100">
                          <a:solidFill>
                            <a:srgbClr val="002060"/>
                          </a:solidFill>
                          <a:effectLst/>
                          <a:cs typeface="B Zar" panose="00000400000000000000" pitchFamily="2" charset="-78"/>
                        </a:rPr>
                        <a:t>9</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rowSpan="2">
                  <a:txBody>
                    <a:bodyPr/>
                    <a:lstStyle/>
                    <a:p>
                      <a:pPr algn="r" rtl="1">
                        <a:lnSpc>
                          <a:spcPct val="107000"/>
                        </a:lnSpc>
                        <a:spcAft>
                          <a:spcPts val="0"/>
                        </a:spcAft>
                      </a:pPr>
                      <a:r>
                        <a:rPr lang="ar-SA" sz="1100">
                          <a:solidFill>
                            <a:srgbClr val="002060"/>
                          </a:solidFill>
                          <a:effectLst/>
                          <a:cs typeface="B Zar" panose="00000400000000000000" pitchFamily="2" charset="-78"/>
                        </a:rPr>
                        <a:t>39</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a:txBody>
                    <a:bodyPr/>
                    <a:lstStyle/>
                    <a:p>
                      <a:pPr algn="r" rtl="1">
                        <a:lnSpc>
                          <a:spcPct val="107000"/>
                        </a:lnSpc>
                        <a:spcAft>
                          <a:spcPts val="0"/>
                        </a:spcAft>
                      </a:pPr>
                      <a:r>
                        <a:rPr lang="ar-SA" sz="1100">
                          <a:solidFill>
                            <a:srgbClr val="002060"/>
                          </a:solidFill>
                          <a:effectLst/>
                          <a:cs typeface="B Zar" panose="00000400000000000000" pitchFamily="2" charset="-78"/>
                        </a:rPr>
                        <a:t>10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rowSpan="2">
                  <a:txBody>
                    <a:bodyPr/>
                    <a:lstStyle/>
                    <a:p>
                      <a:pPr algn="r" rtl="1">
                        <a:lnSpc>
                          <a:spcPct val="107000"/>
                        </a:lnSpc>
                        <a:spcAft>
                          <a:spcPts val="0"/>
                        </a:spcAft>
                      </a:pPr>
                      <a:r>
                        <a:rPr lang="ar-SA" sz="1100">
                          <a:solidFill>
                            <a:srgbClr val="002060"/>
                          </a:solidFill>
                          <a:effectLst/>
                          <a:cs typeface="B Zar" panose="00000400000000000000" pitchFamily="2" charset="-78"/>
                        </a:rPr>
                        <a:t>41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a:txBody>
                    <a:bodyPr/>
                    <a:lstStyle/>
                    <a:p>
                      <a:pPr algn="r" rtl="1">
                        <a:lnSpc>
                          <a:spcPct val="107000"/>
                        </a:lnSpc>
                        <a:spcAft>
                          <a:spcPts val="0"/>
                        </a:spcAft>
                      </a:pPr>
                      <a:r>
                        <a:rPr lang="ar-SA" sz="1100">
                          <a:solidFill>
                            <a:srgbClr val="002060"/>
                          </a:solidFill>
                          <a:effectLst/>
                          <a:cs typeface="B Zar" panose="00000400000000000000" pitchFamily="2" charset="-78"/>
                        </a:rPr>
                        <a:t>12</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rowSpan="2">
                  <a:txBody>
                    <a:bodyPr/>
                    <a:lstStyle/>
                    <a:p>
                      <a:pPr algn="r" rtl="1">
                        <a:lnSpc>
                          <a:spcPct val="107000"/>
                        </a:lnSpc>
                        <a:spcAft>
                          <a:spcPts val="0"/>
                        </a:spcAft>
                      </a:pPr>
                      <a:r>
                        <a:rPr lang="fa-IR" sz="1100" dirty="0">
                          <a:solidFill>
                            <a:srgbClr val="002060"/>
                          </a:solidFill>
                          <a:effectLst/>
                          <a:cs typeface="B Zar" panose="00000400000000000000" pitchFamily="2" charset="-78"/>
                        </a:rPr>
                        <a:t>46</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extLst>
                  <a:ext uri="{0D108BD9-81ED-4DB2-BD59-A6C34878D82A}">
                    <a16:rowId xmlns:a16="http://schemas.microsoft.com/office/drawing/2014/main" xmlns="" val="126833857"/>
                  </a:ext>
                </a:extLst>
              </a:tr>
              <a:tr h="357469">
                <a:tc gridSpan="2" vMerge="1">
                  <a:txBody>
                    <a:bodyPr/>
                    <a:lstStyle/>
                    <a:p>
                      <a:endParaRPr lang="en-US"/>
                    </a:p>
                  </a:txBody>
                  <a:tcPr/>
                </a:tc>
                <a:tc hMerge="1" vMerge="1">
                  <a:txBody>
                    <a:bodyPr/>
                    <a:lstStyle/>
                    <a:p>
                      <a:endParaRPr lang="en-US"/>
                    </a:p>
                  </a:txBody>
                  <a:tcPr/>
                </a:tc>
                <a:tc>
                  <a:txBody>
                    <a:bodyPr/>
                    <a:lstStyle/>
                    <a:p>
                      <a:pPr algn="r" rtl="1">
                        <a:lnSpc>
                          <a:spcPct val="107000"/>
                        </a:lnSpc>
                        <a:spcAft>
                          <a:spcPts val="0"/>
                        </a:spcAft>
                      </a:pPr>
                      <a:r>
                        <a:rPr lang="ar-SA" sz="1100">
                          <a:solidFill>
                            <a:srgbClr val="002060"/>
                          </a:solidFill>
                          <a:effectLst/>
                          <a:cs typeface="B Zar" panose="00000400000000000000" pitchFamily="2" charset="-78"/>
                        </a:rPr>
                        <a:t>کل اعضا</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vMerge="1">
                  <a:txBody>
                    <a:bodyPr/>
                    <a:lstStyle/>
                    <a:p>
                      <a:endParaRPr lang="en-US"/>
                    </a:p>
                  </a:txBody>
                  <a:tcPr/>
                </a:tc>
                <a:tc>
                  <a:txBody>
                    <a:bodyPr/>
                    <a:lstStyle/>
                    <a:p>
                      <a:pPr algn="r" rtl="1">
                        <a:lnSpc>
                          <a:spcPct val="107000"/>
                        </a:lnSpc>
                        <a:spcAft>
                          <a:spcPts val="0"/>
                        </a:spcAft>
                      </a:pPr>
                      <a:r>
                        <a:rPr lang="ar-SA" sz="1100">
                          <a:solidFill>
                            <a:srgbClr val="002060"/>
                          </a:solidFill>
                          <a:effectLst/>
                          <a:cs typeface="B Zar" panose="00000400000000000000" pitchFamily="2" charset="-78"/>
                        </a:rPr>
                        <a:t>20</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vMerge="1">
                  <a:txBody>
                    <a:bodyPr/>
                    <a:lstStyle/>
                    <a:p>
                      <a:endParaRPr lang="en-US"/>
                    </a:p>
                  </a:txBody>
                  <a:tcPr/>
                </a:tc>
                <a:tc>
                  <a:txBody>
                    <a:bodyPr/>
                    <a:lstStyle/>
                    <a:p>
                      <a:pPr algn="r" rtl="1">
                        <a:lnSpc>
                          <a:spcPct val="107000"/>
                        </a:lnSpc>
                        <a:spcAft>
                          <a:spcPts val="0"/>
                        </a:spcAft>
                      </a:pPr>
                      <a:r>
                        <a:rPr lang="ar-SA" sz="1100" dirty="0">
                          <a:solidFill>
                            <a:srgbClr val="002060"/>
                          </a:solidFill>
                          <a:effectLst/>
                          <a:cs typeface="B Zar" panose="00000400000000000000" pitchFamily="2" charset="-78"/>
                        </a:rPr>
                        <a:t>21</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vMerge="1">
                  <a:txBody>
                    <a:bodyPr/>
                    <a:lstStyle/>
                    <a:p>
                      <a:endParaRPr lang="en-US"/>
                    </a:p>
                  </a:txBody>
                  <a:tcPr/>
                </a:tc>
                <a:tc>
                  <a:txBody>
                    <a:bodyPr/>
                    <a:lstStyle/>
                    <a:p>
                      <a:pPr algn="r" rtl="1">
                        <a:lnSpc>
                          <a:spcPct val="107000"/>
                        </a:lnSpc>
                        <a:spcAft>
                          <a:spcPts val="0"/>
                        </a:spcAft>
                      </a:pPr>
                      <a:r>
                        <a:rPr lang="ar-SA" sz="1100">
                          <a:solidFill>
                            <a:srgbClr val="002060"/>
                          </a:solidFill>
                          <a:effectLst/>
                          <a:cs typeface="B Zar" panose="00000400000000000000" pitchFamily="2" charset="-78"/>
                        </a:rPr>
                        <a:t>23</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vMerge="1">
                  <a:txBody>
                    <a:bodyPr/>
                    <a:lstStyle/>
                    <a:p>
                      <a:endParaRPr lang="en-US"/>
                    </a:p>
                  </a:txBody>
                  <a:tcPr/>
                </a:tc>
                <a:tc>
                  <a:txBody>
                    <a:bodyPr/>
                    <a:lstStyle/>
                    <a:p>
                      <a:pPr algn="r" rtl="1">
                        <a:lnSpc>
                          <a:spcPct val="107000"/>
                        </a:lnSpc>
                        <a:spcAft>
                          <a:spcPts val="0"/>
                        </a:spcAft>
                      </a:pPr>
                      <a:r>
                        <a:rPr lang="ar-SA" sz="1100">
                          <a:solidFill>
                            <a:srgbClr val="002060"/>
                          </a:solidFill>
                          <a:effectLst/>
                          <a:cs typeface="B Zar" panose="00000400000000000000" pitchFamily="2" charset="-78"/>
                        </a:rPr>
                        <a:t>24</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vMerge="1">
                  <a:txBody>
                    <a:bodyPr/>
                    <a:lstStyle/>
                    <a:p>
                      <a:endParaRPr lang="en-US"/>
                    </a:p>
                  </a:txBody>
                  <a:tcPr/>
                </a:tc>
                <a:tc>
                  <a:txBody>
                    <a:bodyPr/>
                    <a:lstStyle/>
                    <a:p>
                      <a:pPr algn="r" rtl="1">
                        <a:lnSpc>
                          <a:spcPct val="107000"/>
                        </a:lnSpc>
                        <a:spcAft>
                          <a:spcPts val="0"/>
                        </a:spcAft>
                      </a:pPr>
                      <a:r>
                        <a:rPr lang="ar-SA" sz="1100" dirty="0">
                          <a:solidFill>
                            <a:srgbClr val="002060"/>
                          </a:solidFill>
                          <a:effectLst/>
                          <a:cs typeface="B Zar" panose="00000400000000000000" pitchFamily="2" charset="-78"/>
                        </a:rPr>
                        <a:t>26</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vMerge="1">
                  <a:txBody>
                    <a:bodyPr/>
                    <a:lstStyle/>
                    <a:p>
                      <a:endParaRPr lang="en-US"/>
                    </a:p>
                  </a:txBody>
                  <a:tcPr/>
                </a:tc>
                <a:extLst>
                  <a:ext uri="{0D108BD9-81ED-4DB2-BD59-A6C34878D82A}">
                    <a16:rowId xmlns:a16="http://schemas.microsoft.com/office/drawing/2014/main" xmlns="" val="3792605117"/>
                  </a:ext>
                </a:extLst>
              </a:tr>
              <a:tr h="194995">
                <a:tc gridSpan="2">
                  <a:txBody>
                    <a:bodyPr/>
                    <a:lstStyle/>
                    <a:p>
                      <a:pPr algn="just" rtl="1">
                        <a:lnSpc>
                          <a:spcPct val="107000"/>
                        </a:lnSpc>
                        <a:spcAft>
                          <a:spcPts val="0"/>
                        </a:spcAft>
                      </a:pPr>
                      <a:r>
                        <a:rPr lang="ar-SA" sz="1100" dirty="0">
                          <a:solidFill>
                            <a:srgbClr val="002060"/>
                          </a:solidFill>
                          <a:effectLst/>
                          <a:cs typeface="B Zar" panose="00000400000000000000" pitchFamily="2" charset="-78"/>
                        </a:rPr>
                        <a:t>ارتقاء نمره ارزیابی پیمایش محیطی</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rowSpan="2" gridSpan="12">
                  <a:txBody>
                    <a:bodyPr/>
                    <a:lstStyle/>
                    <a:p>
                      <a:pPr algn="just" rtl="1">
                        <a:lnSpc>
                          <a:spcPct val="107000"/>
                        </a:lnSpc>
                        <a:spcAft>
                          <a:spcPts val="0"/>
                        </a:spcAft>
                      </a:pPr>
                      <a:r>
                        <a:rPr lang="ar-SA" sz="1100" dirty="0">
                          <a:solidFill>
                            <a:srgbClr val="002060"/>
                          </a:solidFill>
                          <a:effectLst/>
                          <a:cs typeface="B Zar" panose="00000400000000000000" pitchFamily="2" charset="-78"/>
                        </a:rPr>
                        <a:t>مقادیر این دو شاخص برای سال 1401 از طریق اجرای طرح­های مطالعاتی به صورت متمرکز توسط دانشگاه برآورد خواهد شد و سپس با هماهنگی دانشکده برای سالهای 1402 لغایت 1405 مورد هدف گذاری قرار خواهند گرفت. </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xmlns="" val="2568373313"/>
                  </a:ext>
                </a:extLst>
              </a:tr>
              <a:tr h="584984">
                <a:tc gridSpan="2">
                  <a:txBody>
                    <a:bodyPr/>
                    <a:lstStyle/>
                    <a:p>
                      <a:pPr algn="just" rtl="1">
                        <a:lnSpc>
                          <a:spcPct val="107000"/>
                        </a:lnSpc>
                        <a:spcAft>
                          <a:spcPts val="0"/>
                        </a:spcAft>
                      </a:pPr>
                      <a:r>
                        <a:rPr lang="ar-SA" sz="1100" dirty="0">
                          <a:solidFill>
                            <a:srgbClr val="002060"/>
                          </a:solidFill>
                          <a:effectLst/>
                          <a:cs typeface="B Zar" panose="00000400000000000000" pitchFamily="2" charset="-78"/>
                        </a:rPr>
                        <a:t>تعداد دانش­آموختگان دارای مهارت مهندسی و کسب و کار متناسب با مأموریت­های جدید دانشگاه</a:t>
                      </a:r>
                      <a:endParaRPr lang="en-US" sz="1100"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61906" marR="61906" marT="0" marB="0" anchor="ctr"/>
                </a:tc>
                <a:tc hMerge="1">
                  <a:txBody>
                    <a:bodyPr/>
                    <a:lstStyle/>
                    <a:p>
                      <a:endParaRPr lang="en-US"/>
                    </a:p>
                  </a:txBody>
                  <a:tcPr/>
                </a:tc>
                <a:tc gridSpan="12"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582842873"/>
                  </a:ext>
                </a:extLst>
              </a:tr>
            </a:tbl>
          </a:graphicData>
        </a:graphic>
      </p:graphicFrame>
      <p:sp>
        <p:nvSpPr>
          <p:cNvPr id="8" name="Slide Number Placeholder 2"/>
          <p:cNvSpPr txBox="1">
            <a:spLocks/>
          </p:cNvSpPr>
          <p:nvPr/>
        </p:nvSpPr>
        <p:spPr bwMode="auto">
          <a:xfrm>
            <a:off x="4211960" y="6597352"/>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34</a:t>
            </a:r>
            <a:endParaRPr lang="en-US" dirty="0">
              <a:cs typeface="B Titr" panose="00000700000000000000" pitchFamily="2" charset="-78"/>
            </a:endParaRPr>
          </a:p>
        </p:txBody>
      </p:sp>
      <p:sp>
        <p:nvSpPr>
          <p:cNvPr id="9" name="Subtitle 1"/>
          <p:cNvSpPr txBox="1">
            <a:spLocks/>
          </p:cNvSpPr>
          <p:nvPr/>
        </p:nvSpPr>
        <p:spPr bwMode="auto">
          <a:xfrm>
            <a:off x="6588224" y="872524"/>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10" name="Rectangle 9"/>
          <p:cNvSpPr/>
          <p:nvPr/>
        </p:nvSpPr>
        <p:spPr>
          <a:xfrm>
            <a:off x="5868144" y="449485"/>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3897469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149"/>
            <a:ext cx="4953000" cy="923603"/>
          </a:xfrm>
        </p:spPr>
        <p:txBody>
          <a:bodyPr/>
          <a:lstStyle/>
          <a:p>
            <a:pPr algn="ctr"/>
            <a:r>
              <a:rPr lang="fa-IR" sz="2000" dirty="0">
                <a:cs typeface="B Titr" panose="00000700000000000000" pitchFamily="2" charset="-78"/>
              </a:rPr>
              <a:t>سهم دانشکده در سایر اهداف راهبردی دانشگاه</a:t>
            </a:r>
            <a:endParaRPr lang="en-US" sz="2000" dirty="0">
              <a:cs typeface="B Titr" panose="00000700000000000000" pitchFamily="2"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54712393"/>
              </p:ext>
            </p:extLst>
          </p:nvPr>
        </p:nvGraphicFramePr>
        <p:xfrm>
          <a:off x="323531" y="1365546"/>
          <a:ext cx="8280916" cy="5125717"/>
        </p:xfrm>
        <a:graphic>
          <a:graphicData uri="http://schemas.openxmlformats.org/drawingml/2006/table">
            <a:tbl>
              <a:tblPr rtl="1" firstRow="1" firstCol="1" bandRow="1">
                <a:tableStyleId>{5C22544A-7EE6-4342-B048-85BDC9FD1C3A}</a:tableStyleId>
              </a:tblPr>
              <a:tblGrid>
                <a:gridCol w="2302382">
                  <a:extLst>
                    <a:ext uri="{9D8B030D-6E8A-4147-A177-3AD203B41FA5}">
                      <a16:colId xmlns:a16="http://schemas.microsoft.com/office/drawing/2014/main" xmlns="" val="1268091811"/>
                    </a:ext>
                  </a:extLst>
                </a:gridCol>
                <a:gridCol w="624892">
                  <a:extLst>
                    <a:ext uri="{9D8B030D-6E8A-4147-A177-3AD203B41FA5}">
                      <a16:colId xmlns:a16="http://schemas.microsoft.com/office/drawing/2014/main" xmlns="" val="1470937482"/>
                    </a:ext>
                  </a:extLst>
                </a:gridCol>
                <a:gridCol w="624892">
                  <a:extLst>
                    <a:ext uri="{9D8B030D-6E8A-4147-A177-3AD203B41FA5}">
                      <a16:colId xmlns:a16="http://schemas.microsoft.com/office/drawing/2014/main" xmlns="" val="3491533261"/>
                    </a:ext>
                  </a:extLst>
                </a:gridCol>
                <a:gridCol w="636597">
                  <a:extLst>
                    <a:ext uri="{9D8B030D-6E8A-4147-A177-3AD203B41FA5}">
                      <a16:colId xmlns:a16="http://schemas.microsoft.com/office/drawing/2014/main" xmlns="" val="4075468207"/>
                    </a:ext>
                  </a:extLst>
                </a:gridCol>
                <a:gridCol w="636597">
                  <a:extLst>
                    <a:ext uri="{9D8B030D-6E8A-4147-A177-3AD203B41FA5}">
                      <a16:colId xmlns:a16="http://schemas.microsoft.com/office/drawing/2014/main" xmlns="" val="370773442"/>
                    </a:ext>
                  </a:extLst>
                </a:gridCol>
                <a:gridCol w="636597">
                  <a:extLst>
                    <a:ext uri="{9D8B030D-6E8A-4147-A177-3AD203B41FA5}">
                      <a16:colId xmlns:a16="http://schemas.microsoft.com/office/drawing/2014/main" xmlns="" val="3703192196"/>
                    </a:ext>
                  </a:extLst>
                </a:gridCol>
                <a:gridCol w="636597">
                  <a:extLst>
                    <a:ext uri="{9D8B030D-6E8A-4147-A177-3AD203B41FA5}">
                      <a16:colId xmlns:a16="http://schemas.microsoft.com/office/drawing/2014/main" xmlns="" val="1623694746"/>
                    </a:ext>
                  </a:extLst>
                </a:gridCol>
                <a:gridCol w="636597">
                  <a:extLst>
                    <a:ext uri="{9D8B030D-6E8A-4147-A177-3AD203B41FA5}">
                      <a16:colId xmlns:a16="http://schemas.microsoft.com/office/drawing/2014/main" xmlns="" val="1505999359"/>
                    </a:ext>
                  </a:extLst>
                </a:gridCol>
                <a:gridCol w="568240">
                  <a:extLst>
                    <a:ext uri="{9D8B030D-6E8A-4147-A177-3AD203B41FA5}">
                      <a16:colId xmlns:a16="http://schemas.microsoft.com/office/drawing/2014/main" xmlns="" val="1700384949"/>
                    </a:ext>
                  </a:extLst>
                </a:gridCol>
                <a:gridCol w="500304">
                  <a:extLst>
                    <a:ext uri="{9D8B030D-6E8A-4147-A177-3AD203B41FA5}">
                      <a16:colId xmlns:a16="http://schemas.microsoft.com/office/drawing/2014/main" xmlns="" val="694804577"/>
                    </a:ext>
                  </a:extLst>
                </a:gridCol>
                <a:gridCol w="339136">
                  <a:extLst>
                    <a:ext uri="{9D8B030D-6E8A-4147-A177-3AD203B41FA5}">
                      <a16:colId xmlns:a16="http://schemas.microsoft.com/office/drawing/2014/main" xmlns="" val="1071179704"/>
                    </a:ext>
                  </a:extLst>
                </a:gridCol>
                <a:gridCol w="138085">
                  <a:extLst>
                    <a:ext uri="{9D8B030D-6E8A-4147-A177-3AD203B41FA5}">
                      <a16:colId xmlns:a16="http://schemas.microsoft.com/office/drawing/2014/main" xmlns="" val="331536098"/>
                    </a:ext>
                  </a:extLst>
                </a:gridCol>
              </a:tblGrid>
              <a:tr h="207272">
                <a:tc rowSpan="3">
                  <a:txBody>
                    <a:bodyPr/>
                    <a:lstStyle/>
                    <a:p>
                      <a:pPr algn="ctr" rtl="1">
                        <a:lnSpc>
                          <a:spcPct val="107000"/>
                        </a:lnSpc>
                        <a:spcAft>
                          <a:spcPts val="0"/>
                        </a:spcAft>
                      </a:pPr>
                      <a:r>
                        <a:rPr lang="ar-SA" sz="1100" b="1" dirty="0">
                          <a:solidFill>
                            <a:srgbClr val="002060"/>
                          </a:solidFill>
                          <a:effectLst/>
                          <a:cs typeface="B Zar" panose="00000400000000000000" pitchFamily="2" charset="-78"/>
                        </a:rPr>
                        <a:t>عنوان شاخص</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gridSpan="11">
                  <a:txBody>
                    <a:bodyPr/>
                    <a:lstStyle/>
                    <a:p>
                      <a:pPr algn="ctr" rtl="1">
                        <a:lnSpc>
                          <a:spcPct val="107000"/>
                        </a:lnSpc>
                        <a:spcAft>
                          <a:spcPts val="0"/>
                        </a:spcAft>
                      </a:pPr>
                      <a:r>
                        <a:rPr lang="ar-SA" sz="1100" dirty="0">
                          <a:effectLst/>
                          <a:cs typeface="B Zar" panose="00000400000000000000" pitchFamily="2" charset="-78"/>
                        </a:rPr>
                        <a:t>اهداف دانشگاه و دانشکده در سال های برنامه پنجم</a:t>
                      </a:r>
                      <a:endParaRPr lang="en-US" sz="1100" dirty="0">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67550906"/>
                  </a:ext>
                </a:extLst>
              </a:tr>
              <a:tr h="226167">
                <a:tc vMerge="1">
                  <a:txBody>
                    <a:bodyPr/>
                    <a:lstStyle/>
                    <a:p>
                      <a:endParaRPr lang="en-US"/>
                    </a:p>
                  </a:txBody>
                  <a:tcPr/>
                </a:tc>
                <a:tc gridSpan="2">
                  <a:txBody>
                    <a:bodyPr/>
                    <a:lstStyle/>
                    <a:p>
                      <a:pPr algn="ctr" rtl="1">
                        <a:lnSpc>
                          <a:spcPct val="107000"/>
                        </a:lnSpc>
                        <a:spcAft>
                          <a:spcPts val="0"/>
                        </a:spcAft>
                      </a:pPr>
                      <a:r>
                        <a:rPr lang="ar-SA" sz="1100" b="1" dirty="0">
                          <a:solidFill>
                            <a:srgbClr val="002060"/>
                          </a:solidFill>
                          <a:effectLst/>
                          <a:cs typeface="B Zar" panose="00000400000000000000" pitchFamily="2" charset="-78"/>
                        </a:rPr>
                        <a:t>1401</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tc gridSpan="2">
                  <a:txBody>
                    <a:bodyPr/>
                    <a:lstStyle/>
                    <a:p>
                      <a:pPr algn="ctr" rtl="1">
                        <a:lnSpc>
                          <a:spcPct val="107000"/>
                        </a:lnSpc>
                        <a:spcAft>
                          <a:spcPts val="0"/>
                        </a:spcAft>
                      </a:pPr>
                      <a:r>
                        <a:rPr lang="ar-SA" sz="1100" b="1" dirty="0">
                          <a:solidFill>
                            <a:srgbClr val="002060"/>
                          </a:solidFill>
                          <a:effectLst/>
                          <a:cs typeface="B Zar" panose="00000400000000000000" pitchFamily="2" charset="-78"/>
                        </a:rPr>
                        <a:t>1402</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tc gridSpan="2">
                  <a:txBody>
                    <a:bodyPr/>
                    <a:lstStyle/>
                    <a:p>
                      <a:pPr algn="ctr" rtl="1">
                        <a:lnSpc>
                          <a:spcPct val="107000"/>
                        </a:lnSpc>
                        <a:spcAft>
                          <a:spcPts val="0"/>
                        </a:spcAft>
                      </a:pPr>
                      <a:r>
                        <a:rPr lang="ar-SA" sz="1100" b="1" dirty="0">
                          <a:solidFill>
                            <a:srgbClr val="002060"/>
                          </a:solidFill>
                          <a:effectLst/>
                          <a:cs typeface="B Zar" panose="00000400000000000000" pitchFamily="2" charset="-78"/>
                        </a:rPr>
                        <a:t>1403</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tc gridSpan="2">
                  <a:txBody>
                    <a:bodyPr/>
                    <a:lstStyle/>
                    <a:p>
                      <a:pPr algn="ctr" rtl="1">
                        <a:lnSpc>
                          <a:spcPct val="107000"/>
                        </a:lnSpc>
                        <a:spcAft>
                          <a:spcPts val="0"/>
                        </a:spcAft>
                      </a:pPr>
                      <a:r>
                        <a:rPr lang="ar-SA" sz="1100" b="1" dirty="0">
                          <a:solidFill>
                            <a:srgbClr val="002060"/>
                          </a:solidFill>
                          <a:effectLst/>
                          <a:cs typeface="B Zar" panose="00000400000000000000" pitchFamily="2" charset="-78"/>
                        </a:rPr>
                        <a:t>1404</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tc gridSpan="3">
                  <a:txBody>
                    <a:bodyPr/>
                    <a:lstStyle/>
                    <a:p>
                      <a:pPr algn="ctr" rtl="1">
                        <a:lnSpc>
                          <a:spcPct val="107000"/>
                        </a:lnSpc>
                        <a:spcAft>
                          <a:spcPts val="0"/>
                        </a:spcAft>
                      </a:pPr>
                      <a:r>
                        <a:rPr lang="fa-IR" sz="1100" b="1">
                          <a:solidFill>
                            <a:srgbClr val="002060"/>
                          </a:solidFill>
                          <a:effectLst/>
                          <a:cs typeface="B Zar" panose="00000400000000000000" pitchFamily="2" charset="-78"/>
                        </a:rPr>
                        <a:t>1405</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90247738"/>
                  </a:ext>
                </a:extLst>
              </a:tr>
              <a:tr h="551072">
                <a:tc vMerge="1">
                  <a:txBody>
                    <a:bodyPr/>
                    <a:lstStyle/>
                    <a:p>
                      <a:endParaRPr lang="en-US"/>
                    </a:p>
                  </a:txBody>
                  <a:tcPr/>
                </a:tc>
                <a:tc>
                  <a:txBody>
                    <a:bodyPr/>
                    <a:lstStyle/>
                    <a:p>
                      <a:pPr algn="r" rtl="1">
                        <a:lnSpc>
                          <a:spcPct val="107000"/>
                        </a:lnSpc>
                        <a:spcAft>
                          <a:spcPts val="0"/>
                        </a:spcAft>
                      </a:pPr>
                      <a:r>
                        <a:rPr lang="ar-SA" sz="1100" b="1" dirty="0">
                          <a:solidFill>
                            <a:srgbClr val="002060"/>
                          </a:solidFill>
                          <a:effectLst/>
                          <a:cs typeface="B Zar" panose="00000400000000000000" pitchFamily="2" charset="-78"/>
                        </a:rPr>
                        <a:t>دانشگاه</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r" rtl="1">
                        <a:lnSpc>
                          <a:spcPct val="107000"/>
                        </a:lnSpc>
                        <a:spcAft>
                          <a:spcPts val="0"/>
                        </a:spcAft>
                      </a:pPr>
                      <a:r>
                        <a:rPr lang="ar-SA" sz="1100" b="1" dirty="0">
                          <a:solidFill>
                            <a:srgbClr val="002060"/>
                          </a:solidFill>
                          <a:effectLst/>
                          <a:cs typeface="B Zar" panose="00000400000000000000" pitchFamily="2" charset="-78"/>
                        </a:rPr>
                        <a:t>دانشکده</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r" rtl="1">
                        <a:lnSpc>
                          <a:spcPct val="107000"/>
                        </a:lnSpc>
                        <a:spcAft>
                          <a:spcPts val="0"/>
                        </a:spcAft>
                      </a:pPr>
                      <a:r>
                        <a:rPr lang="ar-SA" sz="1100" b="1">
                          <a:solidFill>
                            <a:srgbClr val="002060"/>
                          </a:solidFill>
                          <a:effectLst/>
                          <a:cs typeface="B Zar" panose="00000400000000000000" pitchFamily="2" charset="-78"/>
                        </a:rPr>
                        <a:t>دانشگاه</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r" rtl="1">
                        <a:lnSpc>
                          <a:spcPct val="107000"/>
                        </a:lnSpc>
                        <a:spcAft>
                          <a:spcPts val="0"/>
                        </a:spcAft>
                      </a:pPr>
                      <a:r>
                        <a:rPr lang="ar-SA" sz="1100" b="1">
                          <a:solidFill>
                            <a:srgbClr val="002060"/>
                          </a:solidFill>
                          <a:effectLst/>
                          <a:cs typeface="B Zar" panose="00000400000000000000" pitchFamily="2" charset="-78"/>
                        </a:rPr>
                        <a:t>دانشکده</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r" rtl="1">
                        <a:lnSpc>
                          <a:spcPct val="107000"/>
                        </a:lnSpc>
                        <a:spcAft>
                          <a:spcPts val="0"/>
                        </a:spcAft>
                      </a:pPr>
                      <a:r>
                        <a:rPr lang="ar-SA" sz="1100" b="1">
                          <a:solidFill>
                            <a:srgbClr val="002060"/>
                          </a:solidFill>
                          <a:effectLst/>
                          <a:cs typeface="B Zar" panose="00000400000000000000" pitchFamily="2" charset="-78"/>
                        </a:rPr>
                        <a:t>دانشگاه</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r" rtl="1">
                        <a:lnSpc>
                          <a:spcPct val="107000"/>
                        </a:lnSpc>
                        <a:spcAft>
                          <a:spcPts val="0"/>
                        </a:spcAft>
                      </a:pPr>
                      <a:r>
                        <a:rPr lang="ar-SA" sz="1100" b="1">
                          <a:solidFill>
                            <a:srgbClr val="002060"/>
                          </a:solidFill>
                          <a:effectLst/>
                          <a:cs typeface="B Zar" panose="00000400000000000000" pitchFamily="2" charset="-78"/>
                        </a:rPr>
                        <a:t>دانشکده</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r" rtl="1">
                        <a:lnSpc>
                          <a:spcPct val="107000"/>
                        </a:lnSpc>
                        <a:spcAft>
                          <a:spcPts val="0"/>
                        </a:spcAft>
                      </a:pPr>
                      <a:r>
                        <a:rPr lang="ar-SA" sz="1100" b="1" dirty="0">
                          <a:solidFill>
                            <a:srgbClr val="002060"/>
                          </a:solidFill>
                          <a:effectLst/>
                          <a:cs typeface="B Zar" panose="00000400000000000000" pitchFamily="2" charset="-78"/>
                        </a:rPr>
                        <a:t>دانشگاه</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r" rtl="1">
                        <a:lnSpc>
                          <a:spcPct val="107000"/>
                        </a:lnSpc>
                        <a:spcAft>
                          <a:spcPts val="0"/>
                        </a:spcAft>
                      </a:pPr>
                      <a:r>
                        <a:rPr lang="ar-SA" sz="1100" b="1" dirty="0">
                          <a:solidFill>
                            <a:srgbClr val="002060"/>
                          </a:solidFill>
                          <a:effectLst/>
                          <a:cs typeface="B Zar" panose="00000400000000000000" pitchFamily="2" charset="-78"/>
                        </a:rPr>
                        <a:t>دانشکده</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r" rtl="1">
                        <a:lnSpc>
                          <a:spcPct val="107000"/>
                        </a:lnSpc>
                        <a:spcAft>
                          <a:spcPts val="0"/>
                        </a:spcAft>
                      </a:pPr>
                      <a:r>
                        <a:rPr lang="ar-SA" sz="1100" b="1">
                          <a:solidFill>
                            <a:srgbClr val="002060"/>
                          </a:solidFill>
                          <a:effectLst/>
                          <a:cs typeface="B Zar" panose="00000400000000000000" pitchFamily="2" charset="-78"/>
                        </a:rPr>
                        <a:t>دانشگاه</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gridSpan="2">
                  <a:txBody>
                    <a:bodyPr/>
                    <a:lstStyle/>
                    <a:p>
                      <a:pPr algn="r" rtl="1">
                        <a:lnSpc>
                          <a:spcPct val="107000"/>
                        </a:lnSpc>
                        <a:spcAft>
                          <a:spcPts val="0"/>
                        </a:spcAft>
                      </a:pPr>
                      <a:r>
                        <a:rPr lang="ar-SA" sz="1000" b="1" dirty="0">
                          <a:solidFill>
                            <a:srgbClr val="002060"/>
                          </a:solidFill>
                          <a:effectLst/>
                          <a:cs typeface="B Zar" panose="00000400000000000000" pitchFamily="2" charset="-78"/>
                        </a:rPr>
                        <a:t>دانشکده</a:t>
                      </a:r>
                      <a:endParaRPr lang="en-US" sz="10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extLst>
                  <a:ext uri="{0D108BD9-81ED-4DB2-BD59-A6C34878D82A}">
                    <a16:rowId xmlns:a16="http://schemas.microsoft.com/office/drawing/2014/main" xmlns="" val="2809037587"/>
                  </a:ext>
                </a:extLst>
              </a:tr>
              <a:tr h="591252">
                <a:tc>
                  <a:txBody>
                    <a:bodyPr/>
                    <a:lstStyle/>
                    <a:p>
                      <a:pPr algn="r" rtl="1">
                        <a:lnSpc>
                          <a:spcPct val="107000"/>
                        </a:lnSpc>
                        <a:spcAft>
                          <a:spcPts val="0"/>
                        </a:spcAft>
                      </a:pPr>
                      <a:r>
                        <a:rPr lang="ar-SA" sz="1100" b="1">
                          <a:solidFill>
                            <a:srgbClr val="002060"/>
                          </a:solidFill>
                          <a:effectLst/>
                          <a:cs typeface="B Zar" panose="00000400000000000000" pitchFamily="2" charset="-78"/>
                        </a:rPr>
                        <a:t>ارزش معادل منابع جذب شده از طریق دانش آموختگان، خیرین و واقفین (میلیارد ریال)</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5/14</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0">
                        <a:lnSpc>
                          <a:spcPct val="107000"/>
                        </a:lnSpc>
                        <a:spcAft>
                          <a:spcPts val="0"/>
                        </a:spcAft>
                      </a:pPr>
                      <a:r>
                        <a:rPr lang="fa-IR" sz="1100" b="1" dirty="0" smtClean="0">
                          <a:solidFill>
                            <a:srgbClr val="002060"/>
                          </a:solidFill>
                          <a:effectLst/>
                          <a:cs typeface="B Zar" panose="00000400000000000000" pitchFamily="2" charset="-78"/>
                        </a:rPr>
                        <a:t>1</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a:solidFill>
                            <a:srgbClr val="002060"/>
                          </a:solidFill>
                          <a:effectLst/>
                          <a:cs typeface="B Zar" panose="00000400000000000000" pitchFamily="2" charset="-78"/>
                        </a:rPr>
                        <a:t>4/38</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0">
                        <a:lnSpc>
                          <a:spcPct val="107000"/>
                        </a:lnSpc>
                        <a:spcAft>
                          <a:spcPts val="0"/>
                        </a:spcAft>
                      </a:pPr>
                      <a:r>
                        <a:rPr lang="fa-IR" sz="1100" b="1" dirty="0" smtClean="0">
                          <a:solidFill>
                            <a:srgbClr val="002060"/>
                          </a:solidFill>
                          <a:effectLst/>
                          <a:cs typeface="B Zar" panose="00000400000000000000" pitchFamily="2" charset="-78"/>
                        </a:rPr>
                        <a:t>2</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a:solidFill>
                            <a:srgbClr val="002060"/>
                          </a:solidFill>
                          <a:effectLst/>
                          <a:cs typeface="B Zar" panose="00000400000000000000" pitchFamily="2" charset="-78"/>
                        </a:rPr>
                        <a:t>50</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0">
                        <a:lnSpc>
                          <a:spcPct val="107000"/>
                        </a:lnSpc>
                        <a:spcAft>
                          <a:spcPts val="0"/>
                        </a:spcAft>
                      </a:pPr>
                      <a:r>
                        <a:rPr lang="fa-IR" sz="1100" b="1" dirty="0" smtClean="0">
                          <a:solidFill>
                            <a:srgbClr val="002060"/>
                          </a:solidFill>
                          <a:effectLst/>
                          <a:latin typeface="+mn-lt"/>
                          <a:ea typeface="+mn-ea"/>
                          <a:cs typeface="B Zar" panose="00000400000000000000" pitchFamily="2" charset="-78"/>
                        </a:rPr>
                        <a:t>3</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a:solidFill>
                            <a:srgbClr val="002060"/>
                          </a:solidFill>
                          <a:effectLst/>
                          <a:cs typeface="B Zar" panose="00000400000000000000" pitchFamily="2" charset="-78"/>
                        </a:rPr>
                        <a:t>210</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0">
                        <a:lnSpc>
                          <a:spcPct val="107000"/>
                        </a:lnSpc>
                        <a:spcAft>
                          <a:spcPts val="0"/>
                        </a:spcAft>
                      </a:pPr>
                      <a:r>
                        <a:rPr lang="fa-IR" sz="1100" b="1" dirty="0" smtClean="0">
                          <a:solidFill>
                            <a:srgbClr val="002060"/>
                          </a:solidFill>
                          <a:effectLst/>
                          <a:cs typeface="B Zar" panose="00000400000000000000" pitchFamily="2" charset="-78"/>
                        </a:rPr>
                        <a:t>4</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a:solidFill>
                            <a:srgbClr val="002060"/>
                          </a:solidFill>
                          <a:effectLst/>
                          <a:cs typeface="B Zar" panose="00000400000000000000" pitchFamily="2" charset="-78"/>
                        </a:rPr>
                        <a:t>350</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gridSpan="2">
                  <a:txBody>
                    <a:bodyPr/>
                    <a:lstStyle/>
                    <a:p>
                      <a:pPr algn="ctr" rtl="0">
                        <a:lnSpc>
                          <a:spcPct val="107000"/>
                        </a:lnSpc>
                        <a:spcAft>
                          <a:spcPts val="0"/>
                        </a:spcAft>
                      </a:pPr>
                      <a:r>
                        <a:rPr lang="fa-IR" sz="1100" b="1" dirty="0" smtClean="0">
                          <a:solidFill>
                            <a:srgbClr val="002060"/>
                          </a:solidFill>
                          <a:effectLst/>
                          <a:cs typeface="B Zar" panose="00000400000000000000" pitchFamily="2" charset="-78"/>
                        </a:rPr>
                        <a:t>5</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extLst>
                  <a:ext uri="{0D108BD9-81ED-4DB2-BD59-A6C34878D82A}">
                    <a16:rowId xmlns:a16="http://schemas.microsoft.com/office/drawing/2014/main" xmlns="" val="1571629626"/>
                  </a:ext>
                </a:extLst>
              </a:tr>
              <a:tr h="451304">
                <a:tc>
                  <a:txBody>
                    <a:bodyPr/>
                    <a:lstStyle/>
                    <a:p>
                      <a:pPr algn="r" rtl="1">
                        <a:lnSpc>
                          <a:spcPct val="107000"/>
                        </a:lnSpc>
                        <a:spcAft>
                          <a:spcPts val="0"/>
                        </a:spcAft>
                      </a:pPr>
                      <a:r>
                        <a:rPr lang="ar-SA" sz="1100" b="1">
                          <a:solidFill>
                            <a:srgbClr val="002060"/>
                          </a:solidFill>
                          <a:effectLst/>
                          <a:cs typeface="B Zar" panose="00000400000000000000" pitchFamily="2" charset="-78"/>
                        </a:rPr>
                        <a:t>تعداد پروژه­های انستیتو محور جذب شده در سال (غیر تجمیعی)</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1</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0">
                        <a:lnSpc>
                          <a:spcPct val="107000"/>
                        </a:lnSpc>
                        <a:spcAft>
                          <a:spcPts val="0"/>
                        </a:spcAft>
                      </a:pPr>
                      <a:r>
                        <a:rPr lang="fa-IR" sz="1100" b="1" dirty="0" smtClean="0">
                          <a:solidFill>
                            <a:srgbClr val="002060"/>
                          </a:solidFill>
                          <a:effectLst/>
                          <a:cs typeface="B Zar" panose="00000400000000000000" pitchFamily="2" charset="-78"/>
                        </a:rPr>
                        <a:t>0/1</a:t>
                      </a:r>
                      <a:r>
                        <a:rPr lang="en-US" sz="1100" b="1" dirty="0" smtClean="0">
                          <a:solidFill>
                            <a:srgbClr val="002060"/>
                          </a:solidFill>
                          <a:effectLst/>
                          <a:cs typeface="B Zar" panose="00000400000000000000" pitchFamily="2" charset="-78"/>
                        </a:rPr>
                        <a:t>*</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2</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0">
                        <a:lnSpc>
                          <a:spcPct val="107000"/>
                        </a:lnSpc>
                        <a:spcAft>
                          <a:spcPts val="0"/>
                        </a:spcAft>
                      </a:pPr>
                      <a:r>
                        <a:rPr lang="fa-IR" sz="1100" b="1" dirty="0" smtClean="0">
                          <a:solidFill>
                            <a:srgbClr val="002060"/>
                          </a:solidFill>
                          <a:effectLst/>
                          <a:cs typeface="B Zar" panose="00000400000000000000" pitchFamily="2" charset="-78"/>
                        </a:rPr>
                        <a:t>0/15</a:t>
                      </a:r>
                      <a:r>
                        <a:rPr lang="en-US" sz="1100" b="1" dirty="0" smtClean="0">
                          <a:solidFill>
                            <a:srgbClr val="002060"/>
                          </a:solidFill>
                          <a:effectLst/>
                          <a:cs typeface="B Zar" panose="00000400000000000000" pitchFamily="2" charset="-78"/>
                        </a:rPr>
                        <a:t>*</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2</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0">
                        <a:lnSpc>
                          <a:spcPct val="107000"/>
                        </a:lnSpc>
                        <a:spcAft>
                          <a:spcPts val="0"/>
                        </a:spcAft>
                      </a:pPr>
                      <a:r>
                        <a:rPr lang="fa-IR" sz="1100" b="1" dirty="0" smtClean="0">
                          <a:solidFill>
                            <a:srgbClr val="002060"/>
                          </a:solidFill>
                          <a:effectLst/>
                          <a:cs typeface="B Zar" panose="00000400000000000000" pitchFamily="2" charset="-78"/>
                        </a:rPr>
                        <a:t>0/15</a:t>
                      </a:r>
                      <a:r>
                        <a:rPr lang="en-US" sz="1100" b="1" dirty="0" smtClean="0">
                          <a:solidFill>
                            <a:srgbClr val="002060"/>
                          </a:solidFill>
                          <a:effectLst/>
                          <a:cs typeface="B Zar" panose="00000400000000000000" pitchFamily="2" charset="-78"/>
                        </a:rPr>
                        <a:t>*</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a:solidFill>
                            <a:srgbClr val="002060"/>
                          </a:solidFill>
                          <a:effectLst/>
                          <a:cs typeface="B Zar" panose="00000400000000000000" pitchFamily="2" charset="-78"/>
                        </a:rPr>
                        <a:t>3</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0">
                        <a:lnSpc>
                          <a:spcPct val="107000"/>
                        </a:lnSpc>
                        <a:spcAft>
                          <a:spcPts val="0"/>
                        </a:spcAft>
                      </a:pPr>
                      <a:r>
                        <a:rPr lang="fa-IR" sz="1100" b="1" dirty="0" smtClean="0">
                          <a:solidFill>
                            <a:srgbClr val="002060"/>
                          </a:solidFill>
                          <a:effectLst/>
                          <a:latin typeface="+mn-lt"/>
                          <a:ea typeface="+mn-ea"/>
                          <a:cs typeface="B Zar" panose="00000400000000000000" pitchFamily="2" charset="-78"/>
                        </a:rPr>
                        <a:t>0/2</a:t>
                      </a:r>
                      <a:r>
                        <a:rPr lang="en-US" sz="1100" b="1" dirty="0" smtClean="0">
                          <a:solidFill>
                            <a:srgbClr val="002060"/>
                          </a:solidFill>
                          <a:effectLst/>
                          <a:cs typeface="B Zar" panose="00000400000000000000" pitchFamily="2" charset="-78"/>
                        </a:rPr>
                        <a:t>*</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4</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gridSpan="2">
                  <a:txBody>
                    <a:bodyPr/>
                    <a:lstStyle/>
                    <a:p>
                      <a:pPr algn="ctr" rtl="0">
                        <a:lnSpc>
                          <a:spcPct val="107000"/>
                        </a:lnSpc>
                        <a:spcAft>
                          <a:spcPts val="0"/>
                        </a:spcAft>
                      </a:pPr>
                      <a:r>
                        <a:rPr lang="fa-IR" sz="1100" b="1" dirty="0" smtClean="0">
                          <a:solidFill>
                            <a:srgbClr val="002060"/>
                          </a:solidFill>
                          <a:effectLst/>
                          <a:cs typeface="B Zar" panose="00000400000000000000" pitchFamily="2" charset="-78"/>
                        </a:rPr>
                        <a:t>0/26</a:t>
                      </a:r>
                      <a:r>
                        <a:rPr lang="en-US" sz="1100" b="1" dirty="0" smtClean="0">
                          <a:solidFill>
                            <a:srgbClr val="002060"/>
                          </a:solidFill>
                          <a:effectLst/>
                          <a:cs typeface="B Zar" panose="00000400000000000000" pitchFamily="2" charset="-78"/>
                        </a:rPr>
                        <a:t>*</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extLst>
                  <a:ext uri="{0D108BD9-81ED-4DB2-BD59-A6C34878D82A}">
                    <a16:rowId xmlns:a16="http://schemas.microsoft.com/office/drawing/2014/main" xmlns="" val="764685176"/>
                  </a:ext>
                </a:extLst>
              </a:tr>
              <a:tr h="642484">
                <a:tc>
                  <a:txBody>
                    <a:bodyPr/>
                    <a:lstStyle/>
                    <a:p>
                      <a:pPr algn="r" rtl="1">
                        <a:lnSpc>
                          <a:spcPct val="107000"/>
                        </a:lnSpc>
                        <a:spcAft>
                          <a:spcPts val="0"/>
                        </a:spcAft>
                      </a:pPr>
                      <a:r>
                        <a:rPr lang="ar-SA" sz="1100" b="1">
                          <a:solidFill>
                            <a:srgbClr val="002060"/>
                          </a:solidFill>
                          <a:effectLst/>
                          <a:cs typeface="B Zar" panose="00000400000000000000" pitchFamily="2" charset="-78"/>
                        </a:rPr>
                        <a:t>تعداد توسعه و اکتساب فناوری پیشرفته با</a:t>
                      </a:r>
                      <a:r>
                        <a:rPr lang="en-US" sz="1100" b="1" dirty="0">
                          <a:solidFill>
                            <a:srgbClr val="002060"/>
                          </a:solidFill>
                          <a:effectLst/>
                          <a:cs typeface="B Zar" panose="00000400000000000000" pitchFamily="2" charset="-78"/>
                        </a:rPr>
                        <a:t>TRL4  </a:t>
                      </a:r>
                      <a:r>
                        <a:rPr lang="ar-SA" sz="1100" b="1">
                          <a:solidFill>
                            <a:srgbClr val="002060"/>
                          </a:solidFill>
                          <a:effectLst/>
                          <a:cs typeface="B Zar" panose="00000400000000000000" pitchFamily="2" charset="-78"/>
                        </a:rPr>
                        <a:t>و بالاتر  (تجمیعی)</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485</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2</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519</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a:solidFill>
                            <a:srgbClr val="002060"/>
                          </a:solidFill>
                          <a:effectLst/>
                          <a:cs typeface="B Zar" panose="00000400000000000000" pitchFamily="2" charset="-78"/>
                        </a:rPr>
                        <a:t>2</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554</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3</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589</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a:solidFill>
                            <a:srgbClr val="002060"/>
                          </a:solidFill>
                          <a:effectLst/>
                          <a:cs typeface="B Zar" panose="00000400000000000000" pitchFamily="2" charset="-78"/>
                        </a:rPr>
                        <a:t>3</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624</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gridSpan="2">
                  <a:txBody>
                    <a:bodyPr/>
                    <a:lstStyle/>
                    <a:p>
                      <a:pPr algn="ctr" rtl="1">
                        <a:lnSpc>
                          <a:spcPct val="107000"/>
                        </a:lnSpc>
                        <a:spcAft>
                          <a:spcPts val="0"/>
                        </a:spcAft>
                      </a:pPr>
                      <a:r>
                        <a:rPr lang="ar-SA" sz="1100" b="1" dirty="0">
                          <a:solidFill>
                            <a:srgbClr val="002060"/>
                          </a:solidFill>
                          <a:effectLst/>
                          <a:cs typeface="B Zar" panose="00000400000000000000" pitchFamily="2" charset="-78"/>
                        </a:rPr>
                        <a:t>4</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extLst>
                  <a:ext uri="{0D108BD9-81ED-4DB2-BD59-A6C34878D82A}">
                    <a16:rowId xmlns:a16="http://schemas.microsoft.com/office/drawing/2014/main" xmlns="" val="1147026961"/>
                  </a:ext>
                </a:extLst>
              </a:tr>
              <a:tr h="642484">
                <a:tc>
                  <a:txBody>
                    <a:bodyPr/>
                    <a:lstStyle/>
                    <a:p>
                      <a:pPr algn="r" rtl="1">
                        <a:lnSpc>
                          <a:spcPct val="107000"/>
                        </a:lnSpc>
                        <a:spcAft>
                          <a:spcPts val="0"/>
                        </a:spcAft>
                      </a:pPr>
                      <a:r>
                        <a:rPr lang="ar-SA" sz="1100" b="1">
                          <a:solidFill>
                            <a:srgbClr val="002060"/>
                          </a:solidFill>
                          <a:effectLst/>
                          <a:cs typeface="B Zar" panose="00000400000000000000" pitchFamily="2" charset="-78"/>
                        </a:rPr>
                        <a:t>تعداد شرکت­های دانش بنیان منتسب به دانشکده  (تجمیعی)</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45</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50</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1</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60</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1</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70</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a:solidFill>
                            <a:srgbClr val="002060"/>
                          </a:solidFill>
                          <a:effectLst/>
                          <a:cs typeface="B Zar" panose="00000400000000000000" pitchFamily="2" charset="-78"/>
                        </a:rPr>
                        <a:t>1</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82</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gridSpan="2">
                  <a:txBody>
                    <a:bodyPr/>
                    <a:lstStyle/>
                    <a:p>
                      <a:pPr algn="ctr" rtl="1">
                        <a:lnSpc>
                          <a:spcPct val="107000"/>
                        </a:lnSpc>
                        <a:spcAft>
                          <a:spcPts val="0"/>
                        </a:spcAft>
                      </a:pPr>
                      <a:r>
                        <a:rPr lang="ar-SA" sz="1100" b="1" dirty="0">
                          <a:solidFill>
                            <a:srgbClr val="002060"/>
                          </a:solidFill>
                          <a:effectLst/>
                          <a:cs typeface="B Zar" panose="00000400000000000000" pitchFamily="2" charset="-78"/>
                        </a:rPr>
                        <a:t>2</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extLst>
                  <a:ext uri="{0D108BD9-81ED-4DB2-BD59-A6C34878D82A}">
                    <a16:rowId xmlns:a16="http://schemas.microsoft.com/office/drawing/2014/main" xmlns="" val="4240843433"/>
                  </a:ext>
                </a:extLst>
              </a:tr>
              <a:tr h="642484">
                <a:tc>
                  <a:txBody>
                    <a:bodyPr/>
                    <a:lstStyle/>
                    <a:p>
                      <a:pPr algn="r" rtl="1">
                        <a:lnSpc>
                          <a:spcPct val="107000"/>
                        </a:lnSpc>
                        <a:spcAft>
                          <a:spcPts val="0"/>
                        </a:spcAft>
                      </a:pPr>
                      <a:r>
                        <a:rPr lang="ar-SA" sz="1100" b="1">
                          <a:solidFill>
                            <a:srgbClr val="002060"/>
                          </a:solidFill>
                          <a:effectLst/>
                          <a:cs typeface="B Zar" panose="00000400000000000000" pitchFamily="2" charset="-78"/>
                        </a:rPr>
                        <a:t>تعداد مراکز نوآوری و فناوری با محوریت دانشکده (تجمیعی)</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7</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smtClean="0">
                          <a:solidFill>
                            <a:srgbClr val="002060"/>
                          </a:solidFill>
                          <a:effectLst/>
                          <a:cs typeface="B Zar" panose="00000400000000000000" pitchFamily="2" charset="-78"/>
                        </a:rPr>
                        <a:t>*</a:t>
                      </a:r>
                      <a:r>
                        <a:rPr lang="fa-IR" sz="1100" b="1" dirty="0" smtClean="0">
                          <a:solidFill>
                            <a:srgbClr val="002060"/>
                          </a:solidFill>
                          <a:effectLst/>
                          <a:cs typeface="B Zar" panose="00000400000000000000" pitchFamily="2" charset="-78"/>
                        </a:rPr>
                        <a:t>0/5</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8</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smtClean="0">
                          <a:solidFill>
                            <a:srgbClr val="002060"/>
                          </a:solidFill>
                          <a:effectLst/>
                          <a:cs typeface="B Zar" panose="00000400000000000000" pitchFamily="2" charset="-78"/>
                        </a:rPr>
                        <a:t>*</a:t>
                      </a:r>
                      <a:r>
                        <a:rPr lang="fa-IR" sz="1100" b="1" dirty="0" smtClean="0">
                          <a:solidFill>
                            <a:srgbClr val="002060"/>
                          </a:solidFill>
                          <a:effectLst/>
                          <a:cs typeface="B Zar" panose="00000400000000000000" pitchFamily="2" charset="-78"/>
                        </a:rPr>
                        <a:t>0/5</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9</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smtClean="0">
                          <a:solidFill>
                            <a:srgbClr val="002060"/>
                          </a:solidFill>
                          <a:effectLst/>
                          <a:cs typeface="B Zar" panose="00000400000000000000" pitchFamily="2" charset="-78"/>
                        </a:rPr>
                        <a:t>*</a:t>
                      </a:r>
                      <a:r>
                        <a:rPr lang="fa-IR" sz="1100" b="1" dirty="0" smtClean="0">
                          <a:solidFill>
                            <a:srgbClr val="002060"/>
                          </a:solidFill>
                          <a:effectLst/>
                          <a:cs typeface="B Zar" panose="00000400000000000000" pitchFamily="2" charset="-78"/>
                        </a:rPr>
                        <a:t>0/5</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10</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smtClean="0">
                          <a:solidFill>
                            <a:srgbClr val="002060"/>
                          </a:solidFill>
                          <a:effectLst/>
                          <a:cs typeface="B Zar" panose="00000400000000000000" pitchFamily="2" charset="-78"/>
                        </a:rPr>
                        <a:t>*</a:t>
                      </a:r>
                      <a:r>
                        <a:rPr lang="fa-IR" sz="1100" b="1" dirty="0" smtClean="0">
                          <a:solidFill>
                            <a:srgbClr val="002060"/>
                          </a:solidFill>
                          <a:effectLst/>
                          <a:cs typeface="B Zar" panose="00000400000000000000" pitchFamily="2" charset="-78"/>
                        </a:rPr>
                        <a:t>0/75</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12</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gridSpan="2">
                  <a:txBody>
                    <a:bodyPr/>
                    <a:lstStyle/>
                    <a:p>
                      <a:pPr algn="ctr" rtl="1">
                        <a:lnSpc>
                          <a:spcPct val="107000"/>
                        </a:lnSpc>
                        <a:spcAft>
                          <a:spcPts val="0"/>
                        </a:spcAft>
                      </a:pPr>
                      <a:r>
                        <a:rPr lang="ar-SA" sz="1100" b="1" dirty="0">
                          <a:solidFill>
                            <a:srgbClr val="002060"/>
                          </a:solidFill>
                          <a:effectLst/>
                          <a:cs typeface="B Zar" panose="00000400000000000000" pitchFamily="2" charset="-78"/>
                        </a:rPr>
                        <a:t>*1</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extLst>
                  <a:ext uri="{0D108BD9-81ED-4DB2-BD59-A6C34878D82A}">
                    <a16:rowId xmlns:a16="http://schemas.microsoft.com/office/drawing/2014/main" xmlns="" val="1914979084"/>
                  </a:ext>
                </a:extLst>
              </a:tr>
              <a:tr h="633035">
                <a:tc>
                  <a:txBody>
                    <a:bodyPr/>
                    <a:lstStyle/>
                    <a:p>
                      <a:pPr algn="r" rtl="1">
                        <a:lnSpc>
                          <a:spcPct val="107000"/>
                        </a:lnSpc>
                        <a:spcAft>
                          <a:spcPts val="0"/>
                        </a:spcAft>
                      </a:pPr>
                      <a:r>
                        <a:rPr lang="ar-SA" sz="1100" b="1">
                          <a:solidFill>
                            <a:srgbClr val="002060"/>
                          </a:solidFill>
                          <a:effectLst/>
                          <a:cs typeface="B Zar" panose="00000400000000000000" pitchFamily="2" charset="-78"/>
                        </a:rPr>
                        <a:t>تعداد مراکز پژوهشی خودگردان با محوریت دانشکده  (تجمیعی)</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14</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smtClean="0">
                          <a:solidFill>
                            <a:srgbClr val="002060"/>
                          </a:solidFill>
                          <a:effectLst/>
                          <a:cs typeface="B Zar" panose="00000400000000000000" pitchFamily="2" charset="-78"/>
                        </a:rPr>
                        <a:t>*</a:t>
                      </a:r>
                      <a:r>
                        <a:rPr lang="fa-IR" sz="1100" b="1" dirty="0" smtClean="0">
                          <a:solidFill>
                            <a:srgbClr val="002060"/>
                          </a:solidFill>
                          <a:effectLst/>
                          <a:cs typeface="B Zar" panose="00000400000000000000" pitchFamily="2" charset="-78"/>
                        </a:rPr>
                        <a:t>0/9</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16</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*1</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18</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*1</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a:solidFill>
                            <a:srgbClr val="002060"/>
                          </a:solidFill>
                          <a:effectLst/>
                          <a:cs typeface="B Zar" panose="00000400000000000000" pitchFamily="2" charset="-78"/>
                        </a:rPr>
                        <a:t>21</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smtClean="0">
                          <a:solidFill>
                            <a:srgbClr val="002060"/>
                          </a:solidFill>
                          <a:effectLst/>
                          <a:cs typeface="B Zar" panose="00000400000000000000" pitchFamily="2" charset="-78"/>
                        </a:rPr>
                        <a:t>*</a:t>
                      </a:r>
                      <a:r>
                        <a:rPr lang="fa-IR" sz="1100" b="1" dirty="0" smtClean="0">
                          <a:solidFill>
                            <a:srgbClr val="002060"/>
                          </a:solidFill>
                          <a:effectLst/>
                          <a:cs typeface="B Zar" panose="00000400000000000000" pitchFamily="2" charset="-78"/>
                        </a:rPr>
                        <a:t>1/5</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a:txBody>
                    <a:bodyPr/>
                    <a:lstStyle/>
                    <a:p>
                      <a:pPr algn="ctr" rtl="1">
                        <a:lnSpc>
                          <a:spcPct val="107000"/>
                        </a:lnSpc>
                        <a:spcAft>
                          <a:spcPts val="0"/>
                        </a:spcAft>
                      </a:pPr>
                      <a:r>
                        <a:rPr lang="ar-SA" sz="1100" b="1" dirty="0">
                          <a:solidFill>
                            <a:srgbClr val="002060"/>
                          </a:solidFill>
                          <a:effectLst/>
                          <a:cs typeface="B Zar" panose="00000400000000000000" pitchFamily="2" charset="-78"/>
                        </a:rPr>
                        <a:t>24</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gridSpan="2">
                  <a:txBody>
                    <a:bodyPr/>
                    <a:lstStyle/>
                    <a:p>
                      <a:pPr algn="ctr" rtl="1">
                        <a:lnSpc>
                          <a:spcPct val="107000"/>
                        </a:lnSpc>
                        <a:spcAft>
                          <a:spcPts val="0"/>
                        </a:spcAft>
                      </a:pPr>
                      <a:r>
                        <a:rPr lang="ar-SA" sz="1100" b="1" dirty="0" smtClean="0">
                          <a:solidFill>
                            <a:srgbClr val="002060"/>
                          </a:solidFill>
                          <a:effectLst/>
                          <a:cs typeface="B Zar" panose="00000400000000000000" pitchFamily="2" charset="-78"/>
                        </a:rPr>
                        <a:t>*</a:t>
                      </a:r>
                      <a:r>
                        <a:rPr lang="fa-IR" sz="1100" b="1" dirty="0" smtClean="0">
                          <a:solidFill>
                            <a:srgbClr val="002060"/>
                          </a:solidFill>
                          <a:effectLst/>
                          <a:cs typeface="B Zar" panose="00000400000000000000" pitchFamily="2" charset="-78"/>
                        </a:rPr>
                        <a:t>1/6</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extLst>
                  <a:ext uri="{0D108BD9-81ED-4DB2-BD59-A6C34878D82A}">
                    <a16:rowId xmlns:a16="http://schemas.microsoft.com/office/drawing/2014/main" xmlns="" val="3851900403"/>
                  </a:ext>
                </a:extLst>
              </a:tr>
              <a:tr h="468563">
                <a:tc gridSpan="11">
                  <a:txBody>
                    <a:bodyPr/>
                    <a:lstStyle/>
                    <a:p>
                      <a:pPr marL="457200" algn="r" rtl="1">
                        <a:lnSpc>
                          <a:spcPct val="107000"/>
                        </a:lnSpc>
                        <a:spcAft>
                          <a:spcPts val="0"/>
                        </a:spcAft>
                      </a:pPr>
                      <a:r>
                        <a:rPr lang="ar-SA" sz="1100" b="1" dirty="0">
                          <a:solidFill>
                            <a:srgbClr val="002060"/>
                          </a:solidFill>
                          <a:effectLst/>
                          <a:cs typeface="B Zar" panose="00000400000000000000" pitchFamily="2" charset="-78"/>
                        </a:rPr>
                        <a:t>*با مشارکت با دیگر دانشکده ها محقق می شود.</a:t>
                      </a:r>
                      <a:endParaRPr lang="en-US" sz="1100" b="1" dirty="0">
                        <a:solidFill>
                          <a:srgbClr val="002060"/>
                        </a:solidFill>
                        <a:effectLst/>
                        <a:cs typeface="B Zar" panose="00000400000000000000" pitchFamily="2" charset="-78"/>
                      </a:endParaRPr>
                    </a:p>
                    <a:p>
                      <a:pPr marL="457200" algn="r" rtl="1">
                        <a:lnSpc>
                          <a:spcPct val="107000"/>
                        </a:lnSpc>
                        <a:spcAft>
                          <a:spcPts val="0"/>
                        </a:spcAft>
                      </a:pPr>
                      <a:r>
                        <a:rPr lang="ar-SA" sz="1100" b="1" dirty="0">
                          <a:solidFill>
                            <a:srgbClr val="002060"/>
                          </a:solidFill>
                          <a:effectLst/>
                          <a:cs typeface="B Zar" panose="00000400000000000000" pitchFamily="2" charset="-78"/>
                        </a:rPr>
                        <a:t>*زمینه های موضوعی برای ایجاد مراکز و شرکت های دانش بنیان به شرح زیر می باشد:</a:t>
                      </a:r>
                      <a:endParaRPr lang="en-US" sz="1100" b="1" dirty="0">
                        <a:solidFill>
                          <a:srgbClr val="002060"/>
                        </a:solidFill>
                        <a:effectLst/>
                        <a:cs typeface="B Zar" panose="00000400000000000000" pitchFamily="2" charset="-78"/>
                      </a:endParaRPr>
                    </a:p>
                    <a:p>
                      <a:pPr marL="457200" algn="r" rtl="1">
                        <a:lnSpc>
                          <a:spcPct val="107000"/>
                        </a:lnSpc>
                        <a:spcAft>
                          <a:spcPts val="0"/>
                        </a:spcAft>
                      </a:pPr>
                      <a:r>
                        <a:rPr lang="ar-SA" sz="1100" b="1" dirty="0">
                          <a:solidFill>
                            <a:srgbClr val="002060"/>
                          </a:solidFill>
                          <a:effectLst/>
                          <a:cs typeface="B Zar" panose="00000400000000000000" pitchFamily="2" charset="-78"/>
                        </a:rPr>
                        <a:t>کاتالیست و شیمی سبز - شبیه سازی مولکولی - علوم و مهندسی شیمی سطح - هوش مصنوعی </a:t>
                      </a:r>
                      <a:endParaRPr lang="en-US" sz="1100" b="1" dirty="0">
                        <a:solidFill>
                          <a:srgbClr val="002060"/>
                        </a:solidFill>
                        <a:effectLst/>
                        <a:latin typeface="Calibri" panose="020F0502020204030204" pitchFamily="34" charset="0"/>
                        <a:ea typeface="Calibri" panose="020F0502020204030204" pitchFamily="34" charset="0"/>
                        <a:cs typeface="B Zar" panose="00000400000000000000" pitchFamily="2" charset="-78"/>
                      </a:endParaRPr>
                    </a:p>
                  </a:txBody>
                  <a:tcPr marL="54217" marR="5421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rtl="1">
                        <a:lnSpc>
                          <a:spcPct val="107000"/>
                        </a:lnSpc>
                        <a:spcAft>
                          <a:spcPts val="800"/>
                        </a:spcAft>
                      </a:pPr>
                      <a:r>
                        <a:rPr lang="en-US" sz="900" dirty="0">
                          <a:effectLst/>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2756413484"/>
                  </a:ext>
                </a:extLst>
              </a:tr>
            </a:tbl>
          </a:graphicData>
        </a:graphic>
      </p:graphicFrame>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35</a:t>
            </a:r>
            <a:endParaRPr lang="en-US" dirty="0">
              <a:cs typeface="B Titr" panose="00000700000000000000" pitchFamily="2" charset="-78"/>
            </a:endParaRPr>
          </a:p>
        </p:txBody>
      </p:sp>
      <p:sp>
        <p:nvSpPr>
          <p:cNvPr id="9" name="Subtitle 1"/>
          <p:cNvSpPr txBox="1">
            <a:spLocks/>
          </p:cNvSpPr>
          <p:nvPr/>
        </p:nvSpPr>
        <p:spPr bwMode="auto">
          <a:xfrm>
            <a:off x="6804248" y="841030"/>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10" name="Rectangle 9"/>
          <p:cNvSpPr/>
          <p:nvPr/>
        </p:nvSpPr>
        <p:spPr>
          <a:xfrm>
            <a:off x="6084168" y="417991"/>
            <a:ext cx="2342308" cy="33855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Tree>
    <p:extLst>
      <p:ext uri="{BB962C8B-B14F-4D97-AF65-F5344CB8AC3E}">
        <p14:creationId xmlns:p14="http://schemas.microsoft.com/office/powerpoint/2010/main" val="1050764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24326" y="530308"/>
            <a:ext cx="5271120" cy="563563"/>
          </a:xfrm>
        </p:spPr>
        <p:txBody>
          <a:bodyPr/>
          <a:lstStyle/>
          <a:p>
            <a:r>
              <a:rPr lang="fa-IR" sz="2400" dirty="0">
                <a:effectLst>
                  <a:outerShdw blurRad="38100" dist="38100" dir="2700000" algn="tl">
                    <a:srgbClr val="000000">
                      <a:alpha val="43137"/>
                    </a:srgbClr>
                  </a:outerShdw>
                </a:effectLst>
                <a:cs typeface="B Titr" panose="00000700000000000000" pitchFamily="2" charset="-78"/>
              </a:rPr>
              <a:t>فضاهای پژوهشی گروه شیمی آلی</a:t>
            </a:r>
            <a:endParaRPr lang="en-US" sz="2400" dirty="0">
              <a:effectLst>
                <a:outerShdw blurRad="38100" dist="38100" dir="2700000" algn="tl">
                  <a:srgbClr val="000000">
                    <a:alpha val="43137"/>
                  </a:srgbClr>
                </a:outerShdw>
              </a:effectLst>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graphicFrame>
        <p:nvGraphicFramePr>
          <p:cNvPr id="14" name="Table 13"/>
          <p:cNvGraphicFramePr>
            <a:graphicFrameLocks noGrp="1"/>
          </p:cNvGraphicFramePr>
          <p:nvPr>
            <p:extLst>
              <p:ext uri="{D42A27DB-BD31-4B8C-83A1-F6EECF244321}">
                <p14:modId xmlns:p14="http://schemas.microsoft.com/office/powerpoint/2010/main" val="371897365"/>
              </p:ext>
            </p:extLst>
          </p:nvPr>
        </p:nvGraphicFramePr>
        <p:xfrm>
          <a:off x="351383" y="1328291"/>
          <a:ext cx="8221663" cy="4535949"/>
        </p:xfrm>
        <a:graphic>
          <a:graphicData uri="http://schemas.openxmlformats.org/drawingml/2006/table">
            <a:tbl>
              <a:tblPr>
                <a:tableStyleId>{5DA37D80-6434-44D0-A028-1B22A696006F}</a:tableStyleId>
              </a:tblPr>
              <a:tblGrid>
                <a:gridCol w="980257">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2088232">
                  <a:extLst>
                    <a:ext uri="{9D8B030D-6E8A-4147-A177-3AD203B41FA5}">
                      <a16:colId xmlns:a16="http://schemas.microsoft.com/office/drawing/2014/main" xmlns="" val="20005"/>
                    </a:ext>
                  </a:extLst>
                </a:gridCol>
                <a:gridCol w="1984822">
                  <a:extLst>
                    <a:ext uri="{9D8B030D-6E8A-4147-A177-3AD203B41FA5}">
                      <a16:colId xmlns:a16="http://schemas.microsoft.com/office/drawing/2014/main" xmlns="" val="20006"/>
                    </a:ext>
                  </a:extLst>
                </a:gridCol>
              </a:tblGrid>
              <a:tr h="754605">
                <a:tc>
                  <a:txBody>
                    <a:bodyPr/>
                    <a:lstStyle/>
                    <a:p>
                      <a:pPr marL="0" algn="ctr" defTabSz="914400" rtl="1" eaLnBrk="1" latinLnBrk="0" hangingPunct="1">
                        <a:lnSpc>
                          <a:spcPct val="115000"/>
                        </a:lnSpc>
                        <a:spcAft>
                          <a:spcPts val="0"/>
                        </a:spcAft>
                      </a:pPr>
                      <a:r>
                        <a:rPr lang="fa-IR" sz="1600" b="1" dirty="0" smtClean="0">
                          <a:solidFill>
                            <a:srgbClr val="FFFF00"/>
                          </a:solidFill>
                          <a:effectLst/>
                          <a:cs typeface="B Nazanin" panose="00000400000000000000" pitchFamily="2" charset="-78"/>
                        </a:rPr>
                        <a:t>متراژ کل</a:t>
                      </a:r>
                      <a:r>
                        <a:rPr lang="en-US" sz="1600" b="1" dirty="0" smtClean="0">
                          <a:solidFill>
                            <a:srgbClr val="FFFF00"/>
                          </a:solidFill>
                          <a:effectLst/>
                          <a:cs typeface="B Nazanin" panose="00000400000000000000" pitchFamily="2" charset="-78"/>
                        </a:rPr>
                        <a:t> </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1600" b="1" kern="1200" dirty="0">
                          <a:solidFill>
                            <a:srgbClr val="FFFF00"/>
                          </a:solidFill>
                          <a:effectLst/>
                          <a:latin typeface="Times New Roman" panose="02020603050405020304" pitchFamily="18" charset="0"/>
                          <a:ea typeface="+mn-ea"/>
                          <a:cs typeface="Times New Roman" panose="02020603050405020304" pitchFamily="18" charset="0"/>
                        </a:rPr>
                        <a:t>(m</a:t>
                      </a:r>
                      <a:r>
                        <a:rPr lang="en-US" sz="1600" b="1" kern="1200" baseline="30000" dirty="0">
                          <a:solidFill>
                            <a:srgbClr val="FFFF00"/>
                          </a:solidFill>
                          <a:effectLst/>
                          <a:latin typeface="Times New Roman" panose="02020603050405020304" pitchFamily="18" charset="0"/>
                          <a:ea typeface="+mn-ea"/>
                          <a:cs typeface="Times New Roman" panose="02020603050405020304" pitchFamily="18" charset="0"/>
                        </a:rPr>
                        <a:t>2</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fa-IR"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endParaRPr lang="en-US" sz="1600" b="1" kern="1200" dirty="0">
                        <a:solidFill>
                          <a:srgbClr val="FFFF00"/>
                        </a:solidFill>
                        <a:effectLst/>
                        <a:latin typeface="Times New Roman" panose="02020603050405020304" pitchFamily="18" charset="0"/>
                        <a:ea typeface="+mn-ea"/>
                        <a:cs typeface="Times New Roman" panose="02020603050405020304" pitchFamily="18" charset="0"/>
                      </a:endParaRPr>
                    </a:p>
                  </a:txBody>
                  <a:tcPr marL="10493" marR="10493" marT="0" marB="0" anchor="ctr"/>
                </a:tc>
                <a:tc>
                  <a:txBody>
                    <a:bodyPr/>
                    <a:lstStyle/>
                    <a:p>
                      <a:pPr marL="0" algn="ctr" defTabSz="914400" rtl="1" eaLnBrk="1" latinLnBrk="0" hangingPunct="1">
                        <a:lnSpc>
                          <a:spcPct val="115000"/>
                        </a:lnSpc>
                        <a:spcAft>
                          <a:spcPts val="0"/>
                        </a:spcAft>
                      </a:pPr>
                      <a:r>
                        <a:rPr lang="fa-IR" sz="1600" b="1" dirty="0">
                          <a:solidFill>
                            <a:srgbClr val="FFFF00"/>
                          </a:solidFill>
                          <a:effectLst/>
                          <a:cs typeface="B Nazanin" panose="00000400000000000000" pitchFamily="2" charset="-78"/>
                        </a:rPr>
                        <a:t>فضای مستقل</a:t>
                      </a:r>
                      <a:r>
                        <a:rPr lang="en-US" sz="1600" b="1" dirty="0">
                          <a:solidFill>
                            <a:srgbClr val="FFFF00"/>
                          </a:solidFill>
                          <a:effectLst/>
                          <a:cs typeface="B Nazanin" panose="00000400000000000000" pitchFamily="2" charset="-78"/>
                        </a:rPr>
                        <a:t> </a:t>
                      </a:r>
                      <a:r>
                        <a:rPr lang="en-US" sz="1600" b="1" kern="1200" dirty="0">
                          <a:solidFill>
                            <a:srgbClr val="FFFF00"/>
                          </a:solidFill>
                          <a:effectLst/>
                          <a:latin typeface="Times New Roman" panose="02020603050405020304" pitchFamily="18" charset="0"/>
                          <a:ea typeface="+mn-ea"/>
                          <a:cs typeface="Times New Roman" panose="02020603050405020304" pitchFamily="18" charset="0"/>
                        </a:rPr>
                        <a:t>(m</a:t>
                      </a:r>
                      <a:r>
                        <a:rPr lang="en-US" sz="1600" b="1" kern="1200" baseline="30000" dirty="0">
                          <a:solidFill>
                            <a:srgbClr val="FFFF00"/>
                          </a:solidFill>
                          <a:effectLst/>
                          <a:latin typeface="Times New Roman" panose="02020603050405020304" pitchFamily="18" charset="0"/>
                          <a:ea typeface="+mn-ea"/>
                          <a:cs typeface="Times New Roman" panose="02020603050405020304" pitchFamily="18" charset="0"/>
                        </a:rPr>
                        <a:t>2</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endParaRPr lang="en-US" sz="1600" b="1" kern="1200" dirty="0">
                        <a:solidFill>
                          <a:srgbClr val="FFFF00"/>
                        </a:solidFill>
                        <a:effectLst/>
                        <a:latin typeface="Times New Roman" panose="02020603050405020304" pitchFamily="18" charset="0"/>
                        <a:ea typeface="+mn-ea"/>
                        <a:cs typeface="Times New Roman" panose="02020603050405020304" pitchFamily="18" charset="0"/>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فضای مشترك</a:t>
                      </a:r>
                      <a:r>
                        <a:rPr lang="en-US" sz="1600" b="1" dirty="0">
                          <a:solidFill>
                            <a:srgbClr val="FFFF00"/>
                          </a:solidFill>
                          <a:effectLst/>
                          <a:cs typeface="B Nazanin" panose="00000400000000000000" pitchFamily="2" charset="-78"/>
                        </a:rPr>
                        <a:t> </a:t>
                      </a:r>
                      <a:r>
                        <a:rPr lang="en-US" sz="1600" b="1" dirty="0">
                          <a:solidFill>
                            <a:srgbClr val="FFFF00"/>
                          </a:solidFill>
                          <a:effectLst/>
                          <a:latin typeface="Times New Roman" panose="02020603050405020304" pitchFamily="18" charset="0"/>
                          <a:cs typeface="Times New Roman" panose="02020603050405020304" pitchFamily="18" charset="0"/>
                        </a:rPr>
                        <a:t>(m</a:t>
                      </a:r>
                      <a:r>
                        <a:rPr lang="en-US" sz="1600" b="1" baseline="30000" dirty="0">
                          <a:solidFill>
                            <a:srgbClr val="FFFF00"/>
                          </a:solidFill>
                          <a:effectLst/>
                          <a:latin typeface="Times New Roman" panose="02020603050405020304" pitchFamily="18" charset="0"/>
                          <a:cs typeface="Times New Roman" panose="02020603050405020304" pitchFamily="18" charset="0"/>
                        </a:rPr>
                        <a:t>2</a:t>
                      </a:r>
                      <a:r>
                        <a:rPr lang="en-US" sz="1600" b="1" dirty="0">
                          <a:solidFill>
                            <a:srgbClr val="FFFF00"/>
                          </a:solidFill>
                          <a:effectLst/>
                          <a:latin typeface="Times New Roman" panose="02020603050405020304" pitchFamily="18" charset="0"/>
                          <a:cs typeface="Times New Roman" panose="02020603050405020304" pitchFamily="18" charset="0"/>
                        </a:rPr>
                        <a:t>)</a:t>
                      </a:r>
                      <a:endParaRPr lang="en-US"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نام فضای تحقیقاتی</a:t>
                      </a:r>
                      <a:endParaRPr lang="en-US" sz="16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نام و نام خانوادگي</a:t>
                      </a:r>
                      <a:endParaRPr lang="en-US" sz="16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0000"/>
                  </a:ext>
                </a:extLst>
              </a:tr>
              <a:tr h="513384">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600" b="1" dirty="0" smtClean="0">
                          <a:effectLst/>
                          <a:cs typeface="B Nazanin" panose="00000400000000000000" pitchFamily="2" charset="-78"/>
                        </a:rPr>
                        <a:t>158/3</a:t>
                      </a:r>
                      <a:endParaRPr lang="en-US" sz="1600" b="1" dirty="0" smtClean="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79/15</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a:effectLst/>
                          <a:cs typeface="B Nazanin" panose="00000400000000000000" pitchFamily="2" charset="-78"/>
                        </a:rPr>
                        <a:t>مواد دارویی و هتروسیکل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دکتر شهرزاد </a:t>
                      </a:r>
                      <a:r>
                        <a:rPr lang="fa-IR" sz="1600" b="1" dirty="0">
                          <a:effectLst/>
                          <a:cs typeface="B Nazanin" panose="00000400000000000000" pitchFamily="2" charset="-78"/>
                        </a:rPr>
                        <a:t>جوانشير</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0001"/>
                  </a:ext>
                </a:extLst>
              </a:tr>
              <a:tr h="513384">
                <a:tc>
                  <a:txBody>
                    <a:bodyPr/>
                    <a:lstStyle/>
                    <a:p>
                      <a:pPr algn="ctr" rtl="1">
                        <a:lnSpc>
                          <a:spcPct val="115000"/>
                        </a:lnSpc>
                        <a:spcAft>
                          <a:spcPts val="0"/>
                        </a:spcAft>
                      </a:pPr>
                      <a:r>
                        <a:rPr lang="fa-IR" sz="1600" b="1" dirty="0" smtClean="0">
                          <a:effectLst/>
                          <a:cs typeface="B Nazanin" panose="00000400000000000000" pitchFamily="2" charset="-78"/>
                        </a:rPr>
                        <a:t>100/2</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50/1</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a:effectLst/>
                          <a:cs typeface="B Nazanin" panose="00000400000000000000" pitchFamily="2" charset="-78"/>
                        </a:rPr>
                        <a:t>سنتز آلی سبز و پلیمرها</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دکتر محمد </a:t>
                      </a:r>
                      <a:r>
                        <a:rPr lang="fa-IR" sz="1600" b="1" dirty="0">
                          <a:effectLst/>
                          <a:cs typeface="B Nazanin" panose="00000400000000000000" pitchFamily="2" charset="-78"/>
                        </a:rPr>
                        <a:t>رضا نعيمي جمال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0002"/>
                  </a:ext>
                </a:extLst>
              </a:tr>
              <a:tr h="518589">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600" b="1" dirty="0" smtClean="0">
                          <a:effectLst/>
                          <a:cs typeface="B Nazanin" panose="00000400000000000000" pitchFamily="2" charset="-78"/>
                        </a:rPr>
                        <a:t>100/2</a:t>
                      </a:r>
                      <a:endParaRPr lang="en-US" sz="1600" b="1" dirty="0" smtClean="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50/1</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en-US" sz="800" b="1" dirty="0" smtClean="0">
                        <a:effectLst/>
                        <a:cs typeface="B Nazanin" panose="00000400000000000000" pitchFamily="2" charset="-78"/>
                      </a:endParaRPr>
                    </a:p>
                    <a:p>
                      <a:pPr marL="0" marR="0" indent="0" algn="ctr" defTabSz="914400" rtl="1" eaLnBrk="1" fontAlgn="auto" latinLnBrk="0" hangingPunct="1">
                        <a:lnSpc>
                          <a:spcPct val="115000"/>
                        </a:lnSpc>
                        <a:spcBef>
                          <a:spcPts val="0"/>
                        </a:spcBef>
                        <a:spcAft>
                          <a:spcPts val="0"/>
                        </a:spcAft>
                        <a:buClrTx/>
                        <a:buSzTx/>
                        <a:buFontTx/>
                        <a:buNone/>
                        <a:tabLst/>
                        <a:defRPr/>
                      </a:pPr>
                      <a:r>
                        <a:rPr lang="fa-IR" sz="1600" b="1" dirty="0" smtClean="0">
                          <a:effectLst/>
                          <a:cs typeface="B Nazanin" panose="00000400000000000000" pitchFamily="2" charset="-78"/>
                        </a:rPr>
                        <a:t>سنتز آلی سبز و پلیمرها</a:t>
                      </a:r>
                      <a:endParaRPr lang="en-US" sz="1600" b="1" dirty="0" smtClean="0">
                        <a:effectLst/>
                        <a:cs typeface="B Nazanin" panose="00000400000000000000" pitchFamily="2" charset="-78"/>
                      </a:endParaRPr>
                    </a:p>
                    <a:p>
                      <a:pPr algn="ctr" rtl="1">
                        <a:lnSpc>
                          <a:spcPct val="115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دکتر صادق رستم نیا</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241586439"/>
                  </a:ext>
                </a:extLst>
              </a:tr>
              <a:tr h="513384">
                <a:tc>
                  <a:txBody>
                    <a:bodyPr/>
                    <a:lstStyle/>
                    <a:p>
                      <a:pPr algn="ctr" rtl="1">
                        <a:lnSpc>
                          <a:spcPct val="115000"/>
                        </a:lnSpc>
                        <a:spcAft>
                          <a:spcPts val="0"/>
                        </a:spcAft>
                      </a:pPr>
                      <a:r>
                        <a:rPr lang="fa-IR" sz="1600" b="1" dirty="0" smtClean="0">
                          <a:effectLst/>
                          <a:cs typeface="B Nazanin" panose="00000400000000000000" pitchFamily="2" charset="-78"/>
                        </a:rPr>
                        <a:t>158/3</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79/15</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a:effectLst/>
                          <a:cs typeface="B Nazanin" panose="00000400000000000000" pitchFamily="2" charset="-78"/>
                        </a:rPr>
                        <a:t>مواد دارویی و هتروسیکل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دکتر محمد </a:t>
                      </a:r>
                      <a:r>
                        <a:rPr lang="fa-IR" sz="1600" b="1" dirty="0">
                          <a:effectLst/>
                          <a:cs typeface="B Nazanin" panose="00000400000000000000" pitchFamily="2" charset="-78"/>
                        </a:rPr>
                        <a:t>قربان دكامين</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0003"/>
                  </a:ext>
                </a:extLst>
              </a:tr>
              <a:tr h="513384">
                <a:tc>
                  <a:txBody>
                    <a:bodyPr/>
                    <a:lstStyle/>
                    <a:p>
                      <a:pPr algn="ctr" rtl="1">
                        <a:lnSpc>
                          <a:spcPct val="115000"/>
                        </a:lnSpc>
                        <a:spcAft>
                          <a:spcPts val="0"/>
                        </a:spcAft>
                      </a:pPr>
                      <a:r>
                        <a:rPr lang="fa-IR" sz="1600" b="1" dirty="0" smtClean="0">
                          <a:effectLst/>
                          <a:cs typeface="B Nazanin" panose="00000400000000000000" pitchFamily="2" charset="-78"/>
                        </a:rPr>
                        <a:t>163</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81/5</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a:effectLst/>
                          <a:cs typeface="B Nazanin" panose="00000400000000000000" pitchFamily="2" charset="-78"/>
                        </a:rPr>
                        <a:t>کاتالیزورها و سنتز آلی</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دکتر علي </a:t>
                      </a:r>
                      <a:r>
                        <a:rPr lang="fa-IR" sz="1600" b="1" dirty="0">
                          <a:effectLst/>
                          <a:cs typeface="B Nazanin" panose="00000400000000000000" pitchFamily="2" charset="-78"/>
                        </a:rPr>
                        <a:t>ملكي</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0004"/>
                  </a:ext>
                </a:extLst>
              </a:tr>
              <a:tr h="513384">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600" b="1" dirty="0" smtClean="0">
                          <a:effectLst/>
                          <a:cs typeface="B Nazanin" panose="00000400000000000000" pitchFamily="2" charset="-78"/>
                        </a:rPr>
                        <a:t>163</a:t>
                      </a:r>
                      <a:endParaRPr lang="en-US" sz="1600" b="1" dirty="0" smtClean="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81/5</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a:effectLst/>
                          <a:cs typeface="B Nazanin" panose="00000400000000000000" pitchFamily="2" charset="-78"/>
                        </a:rPr>
                        <a:t>کاتالیزورها و سنتز آلی</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 دکتر حسين </a:t>
                      </a:r>
                      <a:r>
                        <a:rPr lang="fa-IR" sz="1600" b="1" dirty="0">
                          <a:effectLst/>
                          <a:cs typeface="B Nazanin" panose="00000400000000000000" pitchFamily="2" charset="-78"/>
                        </a:rPr>
                        <a:t>غفوري</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0005"/>
                  </a:ext>
                </a:extLst>
              </a:tr>
              <a:tr h="513384">
                <a:tc>
                  <a:txBody>
                    <a:bodyPr/>
                    <a:lstStyle/>
                    <a:p>
                      <a:pPr algn="ctr" rtl="1">
                        <a:lnSpc>
                          <a:spcPct val="115000"/>
                        </a:lnSpc>
                        <a:spcAft>
                          <a:spcPts val="0"/>
                        </a:spcAft>
                      </a:pPr>
                      <a:r>
                        <a:rPr lang="fa-IR" sz="1800" b="1" dirty="0" smtClean="0">
                          <a:effectLst/>
                          <a:cs typeface="B Nazanin" panose="00000400000000000000" pitchFamily="2" charset="-78"/>
                        </a:rPr>
                        <a:t>421/5</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جمع</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817044931"/>
                  </a:ext>
                </a:extLst>
              </a:tr>
            </a:tbl>
          </a:graphicData>
        </a:graphic>
      </p:graphicFrame>
      <p:sp>
        <p:nvSpPr>
          <p:cNvPr id="15" name="Rectangle 3"/>
          <p:cNvSpPr>
            <a:spLocks noGrp="1" noRot="1" noChangeArrowheads="1"/>
          </p:cNvSpPr>
          <p:nvPr>
            <p:ph idx="1"/>
          </p:nvPr>
        </p:nvSpPr>
        <p:spPr>
          <a:xfrm>
            <a:off x="-199643" y="6162840"/>
            <a:ext cx="9252520" cy="1081087"/>
          </a:xfrm>
        </p:spPr>
        <p:txBody>
          <a:bodyPr/>
          <a:lstStyle/>
          <a:p>
            <a:pPr algn="ctr" rtl="1">
              <a:lnSpc>
                <a:spcPct val="80000"/>
              </a:lnSpc>
              <a:buNone/>
            </a:pPr>
            <a:r>
              <a:rPr lang="fa-IR" altLang="en-US" sz="1800" dirty="0" smtClean="0">
                <a:solidFill>
                  <a:srgbClr val="FFFF00"/>
                </a:solidFill>
                <a:latin typeface="Homa" panose="01000500000000000000" pitchFamily="2" charset="-78"/>
                <a:cs typeface="B Titr" panose="00000700000000000000" pitchFamily="2" charset="-78"/>
              </a:rPr>
              <a:t>دانشجویان شاغل به تحصیل گروه شیمی آلی:</a:t>
            </a:r>
            <a:r>
              <a:rPr lang="fa-IR" altLang="en-US" sz="1800" dirty="0" smtClean="0">
                <a:solidFill>
                  <a:srgbClr val="FF0000"/>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133 نفر  </a:t>
            </a:r>
            <a:r>
              <a:rPr lang="en-US" altLang="en-US" sz="1800" dirty="0" smtClean="0">
                <a:solidFill>
                  <a:srgbClr val="FF0000"/>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  </a:t>
            </a:r>
            <a:r>
              <a:rPr lang="en-US" altLang="en-US" sz="1800" dirty="0" smtClean="0">
                <a:solidFill>
                  <a:srgbClr val="FFFF00"/>
                </a:solidFill>
                <a:latin typeface="Homa" panose="01000500000000000000" pitchFamily="2" charset="-78"/>
                <a:cs typeface="B Titr" panose="00000700000000000000" pitchFamily="2" charset="-78"/>
              </a:rPr>
              <a:t> </a:t>
            </a:r>
            <a:r>
              <a:rPr lang="fa-IR" altLang="en-US" sz="1800" dirty="0" smtClean="0">
                <a:solidFill>
                  <a:srgbClr val="FFFF00"/>
                </a:solidFill>
                <a:latin typeface="Homa" panose="01000500000000000000" pitchFamily="2" charset="-78"/>
                <a:cs typeface="B Titr" panose="00000700000000000000" pitchFamily="2" charset="-78"/>
              </a:rPr>
              <a:t>سرانه فضای تحقیقاتی هر دانشجو: </a:t>
            </a:r>
            <a:r>
              <a:rPr lang="en-US" sz="1800" dirty="0">
                <a:solidFill>
                  <a:srgbClr val="FF0000"/>
                </a:solidFill>
                <a:latin typeface="Times New Roman" panose="02020603050405020304" pitchFamily="18" charset="0"/>
                <a:cs typeface="B Titr" panose="00000700000000000000" pitchFamily="2" charset="-78"/>
              </a:rPr>
              <a:t>m</a:t>
            </a:r>
            <a:r>
              <a:rPr lang="en-US" sz="1800" baseline="30000" dirty="0">
                <a:solidFill>
                  <a:srgbClr val="FF0000"/>
                </a:solidFill>
                <a:latin typeface="Times New Roman" panose="02020603050405020304" pitchFamily="18" charset="0"/>
                <a:cs typeface="B Titr" panose="00000700000000000000" pitchFamily="2" charset="-78"/>
              </a:rPr>
              <a:t>2</a:t>
            </a:r>
            <a:r>
              <a:rPr lang="fa-IR" altLang="en-US" sz="1800" dirty="0" smtClean="0">
                <a:solidFill>
                  <a:srgbClr val="FF0000"/>
                </a:solidFill>
                <a:latin typeface="Homa" panose="01000500000000000000" pitchFamily="2" charset="-78"/>
                <a:cs typeface="B Titr" panose="00000700000000000000" pitchFamily="2" charset="-78"/>
              </a:rPr>
              <a:t>3/2</a:t>
            </a:r>
            <a:r>
              <a:rPr lang="en-US" altLang="en-US" sz="1800" dirty="0" smtClean="0">
                <a:solidFill>
                  <a:srgbClr val="FF0000"/>
                </a:solidFill>
                <a:latin typeface="Homa" panose="01000500000000000000" pitchFamily="2" charset="-78"/>
                <a:cs typeface="B Titr" panose="00000700000000000000" pitchFamily="2" charset="-78"/>
              </a:rPr>
              <a:t> </a:t>
            </a:r>
            <a:r>
              <a:rPr lang="fa-IR" altLang="en-US" sz="1800" dirty="0" smtClean="0">
                <a:solidFill>
                  <a:srgbClr val="FF0000"/>
                </a:solidFill>
                <a:latin typeface="Homa" panose="01000500000000000000" pitchFamily="2" charset="-78"/>
                <a:cs typeface="B Titr" panose="00000700000000000000" pitchFamily="2" charset="-78"/>
              </a:rPr>
              <a:t>   </a:t>
            </a:r>
            <a:r>
              <a:rPr lang="en-US" altLang="en-US" sz="1800" dirty="0" smtClean="0">
                <a:solidFill>
                  <a:srgbClr val="FF0000"/>
                </a:solidFill>
                <a:latin typeface="Homa" panose="01000500000000000000" pitchFamily="2" charset="-78"/>
                <a:cs typeface="B Titr" panose="00000700000000000000" pitchFamily="2" charset="-78"/>
              </a:rPr>
              <a:t> </a:t>
            </a:r>
            <a:endParaRPr lang="en-US" altLang="en-US" sz="1800" dirty="0">
              <a:solidFill>
                <a:srgbClr val="FF0000"/>
              </a:solidFill>
              <a:latin typeface="Homa" panose="01000500000000000000" pitchFamily="2" charset="-78"/>
              <a:cs typeface="B Titr" panose="00000700000000000000" pitchFamily="2" charset="-78"/>
            </a:endParaRPr>
          </a:p>
          <a:p>
            <a:pPr algn="ctr" rtl="1">
              <a:lnSpc>
                <a:spcPct val="80000"/>
              </a:lnSpc>
              <a:buNone/>
            </a:pPr>
            <a:endParaRPr lang="en-US" altLang="en-US" sz="1900" dirty="0" smtClean="0">
              <a:solidFill>
                <a:srgbClr val="FF0000"/>
              </a:solidFill>
              <a:latin typeface="Homa" panose="01000500000000000000" pitchFamily="2" charset="-78"/>
              <a:cs typeface="Homa" panose="01000500000000000000" pitchFamily="2" charset="-78"/>
            </a:endParaRPr>
          </a:p>
        </p:txBody>
      </p:sp>
      <p:sp>
        <p:nvSpPr>
          <p:cNvPr id="10"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36</a:t>
            </a:r>
            <a:endParaRPr lang="en-US" dirty="0">
              <a:cs typeface="B Titr" panose="00000700000000000000" pitchFamily="2" charset="-78"/>
            </a:endParaRPr>
          </a:p>
        </p:txBody>
      </p:sp>
    </p:spTree>
    <p:extLst>
      <p:ext uri="{BB962C8B-B14F-4D97-AF65-F5344CB8AC3E}">
        <p14:creationId xmlns:p14="http://schemas.microsoft.com/office/powerpoint/2010/main" val="1117365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0" name="Title 11"/>
          <p:cNvSpPr>
            <a:spLocks noGrp="1"/>
          </p:cNvSpPr>
          <p:nvPr>
            <p:ph type="title"/>
          </p:nvPr>
        </p:nvSpPr>
        <p:spPr>
          <a:xfrm>
            <a:off x="381000" y="332656"/>
            <a:ext cx="4953000" cy="563563"/>
          </a:xfrm>
        </p:spPr>
        <p:txBody>
          <a:bodyPr/>
          <a:lstStyle/>
          <a:p>
            <a:r>
              <a:rPr lang="fa-IR" sz="2400" dirty="0">
                <a:effectLst>
                  <a:outerShdw blurRad="38100" dist="38100" dir="2700000" algn="tl">
                    <a:srgbClr val="000000">
                      <a:alpha val="43137"/>
                    </a:srgbClr>
                  </a:outerShdw>
                </a:effectLst>
                <a:cs typeface="B Titr" panose="00000700000000000000" pitchFamily="2" charset="-78"/>
              </a:rPr>
              <a:t>فضاهای پژوهشی گروه شیمی </a:t>
            </a:r>
            <a:r>
              <a:rPr lang="fa-IR" sz="2400" dirty="0" smtClean="0">
                <a:effectLst>
                  <a:outerShdw blurRad="38100" dist="38100" dir="2700000" algn="tl">
                    <a:srgbClr val="000000">
                      <a:alpha val="43137"/>
                    </a:srgbClr>
                  </a:outerShdw>
                </a:effectLst>
                <a:cs typeface="B Titr" panose="00000700000000000000" pitchFamily="2" charset="-78"/>
              </a:rPr>
              <a:t>معدنی</a:t>
            </a:r>
            <a:endParaRPr lang="en-US" sz="2400" dirty="0">
              <a:effectLst>
                <a:outerShdw blurRad="38100" dist="38100" dir="2700000" algn="tl">
                  <a:srgbClr val="000000">
                    <a:alpha val="43137"/>
                  </a:srgbClr>
                </a:outerShdw>
              </a:effectLst>
              <a:cs typeface="B Titr" panose="00000700000000000000" pitchFamily="2" charset="-78"/>
            </a:endParaRPr>
          </a:p>
        </p:txBody>
      </p:sp>
      <p:graphicFrame>
        <p:nvGraphicFramePr>
          <p:cNvPr id="11" name="Table 10"/>
          <p:cNvGraphicFramePr>
            <a:graphicFrameLocks noGrp="1"/>
          </p:cNvGraphicFramePr>
          <p:nvPr>
            <p:extLst>
              <p:ext uri="{D42A27DB-BD31-4B8C-83A1-F6EECF244321}">
                <p14:modId xmlns:p14="http://schemas.microsoft.com/office/powerpoint/2010/main" val="3452132273"/>
              </p:ext>
            </p:extLst>
          </p:nvPr>
        </p:nvGraphicFramePr>
        <p:xfrm>
          <a:off x="351383" y="1124744"/>
          <a:ext cx="8221663" cy="4866882"/>
        </p:xfrm>
        <a:graphic>
          <a:graphicData uri="http://schemas.openxmlformats.org/drawingml/2006/table">
            <a:tbl>
              <a:tblPr>
                <a:tableStyleId>{5DA37D80-6434-44D0-A028-1B22A696006F}</a:tableStyleId>
              </a:tblPr>
              <a:tblGrid>
                <a:gridCol w="980257">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2088232">
                  <a:extLst>
                    <a:ext uri="{9D8B030D-6E8A-4147-A177-3AD203B41FA5}">
                      <a16:colId xmlns:a16="http://schemas.microsoft.com/office/drawing/2014/main" xmlns="" val="20005"/>
                    </a:ext>
                  </a:extLst>
                </a:gridCol>
                <a:gridCol w="1984822">
                  <a:extLst>
                    <a:ext uri="{9D8B030D-6E8A-4147-A177-3AD203B41FA5}">
                      <a16:colId xmlns:a16="http://schemas.microsoft.com/office/drawing/2014/main" xmlns="" val="20006"/>
                    </a:ext>
                  </a:extLst>
                </a:gridCol>
              </a:tblGrid>
              <a:tr h="754605">
                <a:tc>
                  <a:txBody>
                    <a:bodyPr/>
                    <a:lstStyle/>
                    <a:p>
                      <a:pPr marL="0" algn="ctr" defTabSz="914400" rtl="1" eaLnBrk="1" latinLnBrk="0" hangingPunct="1">
                        <a:lnSpc>
                          <a:spcPct val="115000"/>
                        </a:lnSpc>
                        <a:spcAft>
                          <a:spcPts val="0"/>
                        </a:spcAft>
                      </a:pPr>
                      <a:r>
                        <a:rPr lang="fa-IR" sz="1600" b="1" dirty="0" smtClean="0">
                          <a:solidFill>
                            <a:srgbClr val="FFFF00"/>
                          </a:solidFill>
                          <a:effectLst/>
                          <a:cs typeface="B Nazanin" panose="00000400000000000000" pitchFamily="2" charset="-78"/>
                        </a:rPr>
                        <a:t>متراژ کل</a:t>
                      </a:r>
                      <a:r>
                        <a:rPr lang="en-US" sz="1600" b="1" dirty="0" smtClean="0">
                          <a:solidFill>
                            <a:srgbClr val="FFFF00"/>
                          </a:solidFill>
                          <a:effectLst/>
                          <a:cs typeface="B Nazanin" panose="00000400000000000000" pitchFamily="2" charset="-78"/>
                        </a:rPr>
                        <a:t> </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1600" b="1" kern="1200" dirty="0">
                          <a:solidFill>
                            <a:srgbClr val="FFFF00"/>
                          </a:solidFill>
                          <a:effectLst/>
                          <a:latin typeface="Times New Roman" panose="02020603050405020304" pitchFamily="18" charset="0"/>
                          <a:ea typeface="+mn-ea"/>
                          <a:cs typeface="Times New Roman" panose="02020603050405020304" pitchFamily="18" charset="0"/>
                        </a:rPr>
                        <a:t>(m</a:t>
                      </a:r>
                      <a:r>
                        <a:rPr lang="en-US" sz="1600" b="1" kern="1200" baseline="30000" dirty="0">
                          <a:solidFill>
                            <a:srgbClr val="FFFF00"/>
                          </a:solidFill>
                          <a:effectLst/>
                          <a:latin typeface="Times New Roman" panose="02020603050405020304" pitchFamily="18" charset="0"/>
                          <a:ea typeface="+mn-ea"/>
                          <a:cs typeface="Times New Roman" panose="02020603050405020304" pitchFamily="18" charset="0"/>
                        </a:rPr>
                        <a:t>2</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fa-IR"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endParaRPr lang="en-US" sz="1600" b="1" kern="1200" dirty="0">
                        <a:solidFill>
                          <a:srgbClr val="FFFF00"/>
                        </a:solidFill>
                        <a:effectLst/>
                        <a:latin typeface="Times New Roman" panose="02020603050405020304" pitchFamily="18" charset="0"/>
                        <a:ea typeface="+mn-ea"/>
                        <a:cs typeface="Times New Roman" panose="02020603050405020304" pitchFamily="18" charset="0"/>
                      </a:endParaRPr>
                    </a:p>
                  </a:txBody>
                  <a:tcPr marL="10493" marR="10493" marT="0" marB="0" anchor="ctr"/>
                </a:tc>
                <a:tc>
                  <a:txBody>
                    <a:bodyPr/>
                    <a:lstStyle/>
                    <a:p>
                      <a:pPr marL="0" algn="ctr" defTabSz="914400" rtl="1" eaLnBrk="1" latinLnBrk="0" hangingPunct="1">
                        <a:lnSpc>
                          <a:spcPct val="115000"/>
                        </a:lnSpc>
                        <a:spcAft>
                          <a:spcPts val="0"/>
                        </a:spcAft>
                      </a:pPr>
                      <a:r>
                        <a:rPr lang="fa-IR" sz="1600" b="1" dirty="0">
                          <a:solidFill>
                            <a:srgbClr val="FFFF00"/>
                          </a:solidFill>
                          <a:effectLst/>
                          <a:cs typeface="B Nazanin" panose="00000400000000000000" pitchFamily="2" charset="-78"/>
                        </a:rPr>
                        <a:t>فضای مستقل</a:t>
                      </a:r>
                      <a:r>
                        <a:rPr lang="en-US" sz="1600" b="1" dirty="0">
                          <a:solidFill>
                            <a:srgbClr val="FFFF00"/>
                          </a:solidFill>
                          <a:effectLst/>
                          <a:cs typeface="B Nazanin" panose="00000400000000000000" pitchFamily="2" charset="-78"/>
                        </a:rPr>
                        <a:t> </a:t>
                      </a:r>
                      <a:r>
                        <a:rPr lang="en-US" sz="1600" b="1" kern="1200" dirty="0">
                          <a:solidFill>
                            <a:srgbClr val="FFFF00"/>
                          </a:solidFill>
                          <a:effectLst/>
                          <a:latin typeface="Times New Roman" panose="02020603050405020304" pitchFamily="18" charset="0"/>
                          <a:ea typeface="+mn-ea"/>
                          <a:cs typeface="Times New Roman" panose="02020603050405020304" pitchFamily="18" charset="0"/>
                        </a:rPr>
                        <a:t>(m</a:t>
                      </a:r>
                      <a:r>
                        <a:rPr lang="en-US" sz="1600" b="1" kern="1200" baseline="30000" dirty="0">
                          <a:solidFill>
                            <a:srgbClr val="FFFF00"/>
                          </a:solidFill>
                          <a:effectLst/>
                          <a:latin typeface="Times New Roman" panose="02020603050405020304" pitchFamily="18" charset="0"/>
                          <a:ea typeface="+mn-ea"/>
                          <a:cs typeface="Times New Roman" panose="02020603050405020304" pitchFamily="18" charset="0"/>
                        </a:rPr>
                        <a:t>2</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endParaRPr lang="en-US" sz="1600" b="1" kern="1200" dirty="0">
                        <a:solidFill>
                          <a:srgbClr val="FFFF00"/>
                        </a:solidFill>
                        <a:effectLst/>
                        <a:latin typeface="Times New Roman" panose="02020603050405020304" pitchFamily="18" charset="0"/>
                        <a:ea typeface="+mn-ea"/>
                        <a:cs typeface="Times New Roman" panose="02020603050405020304" pitchFamily="18" charset="0"/>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فضای مشترك</a:t>
                      </a:r>
                      <a:r>
                        <a:rPr lang="en-US" sz="1600" b="1" dirty="0">
                          <a:solidFill>
                            <a:srgbClr val="FFFF00"/>
                          </a:solidFill>
                          <a:effectLst/>
                          <a:cs typeface="B Nazanin" panose="00000400000000000000" pitchFamily="2" charset="-78"/>
                        </a:rPr>
                        <a:t> </a:t>
                      </a:r>
                      <a:r>
                        <a:rPr lang="en-US" sz="1600" b="1" dirty="0">
                          <a:solidFill>
                            <a:srgbClr val="FFFF00"/>
                          </a:solidFill>
                          <a:effectLst/>
                          <a:latin typeface="Times New Roman" panose="02020603050405020304" pitchFamily="18" charset="0"/>
                          <a:cs typeface="Times New Roman" panose="02020603050405020304" pitchFamily="18" charset="0"/>
                        </a:rPr>
                        <a:t>(m</a:t>
                      </a:r>
                      <a:r>
                        <a:rPr lang="en-US" sz="1600" b="1" baseline="30000" dirty="0">
                          <a:solidFill>
                            <a:srgbClr val="FFFF00"/>
                          </a:solidFill>
                          <a:effectLst/>
                          <a:latin typeface="Times New Roman" panose="02020603050405020304" pitchFamily="18" charset="0"/>
                          <a:cs typeface="Times New Roman" panose="02020603050405020304" pitchFamily="18" charset="0"/>
                        </a:rPr>
                        <a:t>2</a:t>
                      </a:r>
                      <a:r>
                        <a:rPr lang="en-US" sz="1600" b="1" dirty="0">
                          <a:solidFill>
                            <a:srgbClr val="FFFF00"/>
                          </a:solidFill>
                          <a:effectLst/>
                          <a:latin typeface="Times New Roman" panose="02020603050405020304" pitchFamily="18" charset="0"/>
                          <a:cs typeface="Times New Roman" panose="02020603050405020304" pitchFamily="18" charset="0"/>
                        </a:rPr>
                        <a:t>)</a:t>
                      </a:r>
                      <a:endParaRPr lang="en-US"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نام فضای تحقیقاتی</a:t>
                      </a:r>
                      <a:endParaRPr lang="en-US" sz="16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نام و نام خانوادگي</a:t>
                      </a:r>
                      <a:endParaRPr lang="en-US" sz="16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0000"/>
                  </a:ext>
                </a:extLst>
              </a:tr>
              <a:tr h="513384">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103/5</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51/75</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a:solidFill>
                            <a:schemeClr val="tx1"/>
                          </a:solidFill>
                          <a:effectLst/>
                          <a:latin typeface="+mn-lt"/>
                          <a:ea typeface="+mn-ea"/>
                          <a:cs typeface="B Nazanin" panose="00000400000000000000" pitchFamily="2" charset="-78"/>
                        </a:rPr>
                        <a:t>سنتز مواد معدنی</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دکترآزاده </a:t>
                      </a:r>
                      <a:r>
                        <a:rPr lang="fa-IR" sz="1600" b="1" kern="1200" dirty="0">
                          <a:solidFill>
                            <a:schemeClr val="tx1"/>
                          </a:solidFill>
                          <a:effectLst/>
                          <a:latin typeface="+mn-lt"/>
                          <a:ea typeface="+mn-ea"/>
                          <a:cs typeface="B Nazanin" panose="00000400000000000000" pitchFamily="2" charset="-78"/>
                        </a:rPr>
                        <a:t>تجردي</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10001"/>
                  </a:ext>
                </a:extLst>
              </a:tr>
              <a:tr h="513384">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132</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44</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a:solidFill>
                            <a:schemeClr val="tx1"/>
                          </a:solidFill>
                          <a:effectLst/>
                          <a:latin typeface="+mn-lt"/>
                          <a:ea typeface="+mn-ea"/>
                          <a:cs typeface="B Nazanin" panose="00000400000000000000" pitchFamily="2" charset="-78"/>
                        </a:rPr>
                        <a:t>بیوشیمی معدنی</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دگتر رحمت </a:t>
                      </a:r>
                      <a:r>
                        <a:rPr lang="fa-IR" sz="1600" b="1" kern="1200" dirty="0">
                          <a:solidFill>
                            <a:schemeClr val="tx1"/>
                          </a:solidFill>
                          <a:effectLst/>
                          <a:latin typeface="+mn-lt"/>
                          <a:ea typeface="+mn-ea"/>
                          <a:cs typeface="B Nazanin" panose="00000400000000000000" pitchFamily="2" charset="-78"/>
                        </a:rPr>
                        <a:t>اله رحيمي</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10002"/>
                  </a:ext>
                </a:extLst>
              </a:tr>
              <a:tr h="518589">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42/2</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42/2</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a:solidFill>
                            <a:schemeClr val="tx1"/>
                          </a:solidFill>
                          <a:effectLst/>
                          <a:latin typeface="+mn-lt"/>
                          <a:ea typeface="+mn-ea"/>
                          <a:cs typeface="B Nazanin" panose="00000400000000000000" pitchFamily="2" charset="-78"/>
                        </a:rPr>
                        <a:t>شیمی معدنی و محیط زیست</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دکتر فرانك </a:t>
                      </a:r>
                      <a:r>
                        <a:rPr lang="fa-IR" sz="1600" b="1" kern="1200" dirty="0">
                          <a:solidFill>
                            <a:schemeClr val="tx1"/>
                          </a:solidFill>
                          <a:effectLst/>
                          <a:latin typeface="+mn-lt"/>
                          <a:ea typeface="+mn-ea"/>
                          <a:cs typeface="B Nazanin" panose="00000400000000000000" pitchFamily="2" charset="-78"/>
                        </a:rPr>
                        <a:t>منطقي</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1241586439"/>
                  </a:ext>
                </a:extLst>
              </a:tr>
              <a:tr h="513384">
                <a:tc>
                  <a:txBody>
                    <a:bodyPr/>
                    <a:lstStyle/>
                    <a:p>
                      <a:pPr algn="ctr" rtl="1">
                        <a:lnSpc>
                          <a:spcPct val="115000"/>
                        </a:lnSpc>
                        <a:spcAft>
                          <a:spcPts val="0"/>
                        </a:spcAft>
                      </a:pPr>
                      <a:r>
                        <a:rPr kumimoji="0" lang="fa-IR" sz="1600" b="1" i="0" u="none" strike="noStrike" kern="1200" cap="none" spc="0" normalizeH="0" baseline="0" noProof="0" smtClean="0">
                          <a:ln>
                            <a:noFill/>
                          </a:ln>
                          <a:solidFill>
                            <a:srgbClr val="FFFFFF"/>
                          </a:solidFill>
                          <a:effectLst/>
                          <a:uLnTx/>
                          <a:uFillTx/>
                          <a:latin typeface="Arial"/>
                          <a:ea typeface="+mn-ea"/>
                          <a:cs typeface="B Nazanin" panose="00000400000000000000" pitchFamily="2" charset="-78"/>
                        </a:rPr>
                        <a:t>132</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44</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600" b="1" i="0" u="none" strike="noStrike" kern="1200" cap="none" spc="0" normalizeH="0" baseline="0" noProof="0" smtClean="0">
                          <a:ln>
                            <a:noFill/>
                          </a:ln>
                          <a:solidFill>
                            <a:srgbClr val="FFFFFF"/>
                          </a:solidFill>
                          <a:effectLst/>
                          <a:uLnTx/>
                          <a:uFillTx/>
                          <a:latin typeface="Arial"/>
                          <a:ea typeface="+mn-ea"/>
                          <a:cs typeface="B Nazanin" panose="00000400000000000000" pitchFamily="2" charset="-78"/>
                        </a:rPr>
                        <a:t>بیوشیمی معدنی</a:t>
                      </a:r>
                      <a:endParaRPr kumimoji="0" lang="en-US" sz="1600" b="1" i="0" u="none" strike="noStrike" kern="1200" cap="none" spc="0" normalizeH="0" baseline="0" noProof="0" dirty="0">
                        <a:ln>
                          <a:noFill/>
                        </a:ln>
                        <a:solidFill>
                          <a:srgbClr val="FFFFFF"/>
                        </a:solidFill>
                        <a:effectLst/>
                        <a:uLnTx/>
                        <a:uFillTx/>
                        <a:latin typeface="Arial"/>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دکتر عليرضا </a:t>
                      </a:r>
                      <a:r>
                        <a:rPr lang="fa-IR" sz="1600" b="1" kern="1200" dirty="0">
                          <a:solidFill>
                            <a:schemeClr val="tx1"/>
                          </a:solidFill>
                          <a:effectLst/>
                          <a:latin typeface="+mn-lt"/>
                          <a:ea typeface="+mn-ea"/>
                          <a:cs typeface="B Nazanin" panose="00000400000000000000" pitchFamily="2" charset="-78"/>
                        </a:rPr>
                        <a:t>اكبرزاده</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10003"/>
                  </a:ext>
                </a:extLst>
              </a:tr>
              <a:tr h="513384">
                <a:tc>
                  <a:txBody>
                    <a:bodyPr/>
                    <a:lstStyle/>
                    <a:p>
                      <a:pPr algn="ctr" rtl="1">
                        <a:lnSpc>
                          <a:spcPct val="115000"/>
                        </a:lnSpc>
                        <a:spcAft>
                          <a:spcPts val="0"/>
                        </a:spcAft>
                      </a:pPr>
                      <a:r>
                        <a:rPr kumimoji="0" lang="fa-IR" sz="1600" b="1" i="0" u="none" strike="noStrike" kern="1200" cap="none" spc="0" normalizeH="0" baseline="0" noProof="0" dirty="0" smtClean="0">
                          <a:ln>
                            <a:noFill/>
                          </a:ln>
                          <a:solidFill>
                            <a:srgbClr val="FFFFFF"/>
                          </a:solidFill>
                          <a:effectLst/>
                          <a:uLnTx/>
                          <a:uFillTx/>
                          <a:latin typeface="Arial"/>
                          <a:ea typeface="+mn-ea"/>
                          <a:cs typeface="B Nazanin" panose="00000400000000000000" pitchFamily="2" charset="-78"/>
                        </a:rPr>
                        <a:t>132</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44</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600" b="1" i="0" u="none" strike="noStrike" kern="1200" cap="none" spc="0" normalizeH="0" baseline="0" noProof="0" dirty="0" smtClean="0">
                          <a:ln>
                            <a:noFill/>
                          </a:ln>
                          <a:solidFill>
                            <a:srgbClr val="FFFFFF"/>
                          </a:solidFill>
                          <a:effectLst/>
                          <a:uLnTx/>
                          <a:uFillTx/>
                          <a:latin typeface="Arial"/>
                          <a:ea typeface="+mn-ea"/>
                          <a:cs typeface="B Nazanin" panose="00000400000000000000" pitchFamily="2" charset="-78"/>
                        </a:rPr>
                        <a:t>بیوشیمی معدنی</a:t>
                      </a:r>
                      <a:endParaRPr kumimoji="0" lang="en-US" sz="1600" b="1" i="0" u="none" strike="noStrike" kern="1200" cap="none" spc="0" normalizeH="0" baseline="0" noProof="0" dirty="0">
                        <a:ln>
                          <a:noFill/>
                        </a:ln>
                        <a:solidFill>
                          <a:srgbClr val="FFFFFF"/>
                        </a:solidFill>
                        <a:effectLst/>
                        <a:uLnTx/>
                        <a:uFillTx/>
                        <a:latin typeface="Arial"/>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a:solidFill>
                            <a:schemeClr val="tx1"/>
                          </a:solidFill>
                          <a:effectLst/>
                          <a:latin typeface="+mn-lt"/>
                          <a:ea typeface="+mn-ea"/>
                          <a:cs typeface="B Nazanin" panose="00000400000000000000" pitchFamily="2" charset="-78"/>
                        </a:rPr>
                        <a:t>محبوبه رباني</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10004"/>
                  </a:ext>
                </a:extLst>
              </a:tr>
              <a:tr h="513384">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103/5</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51/75</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a:solidFill>
                            <a:schemeClr val="tx1"/>
                          </a:solidFill>
                          <a:effectLst/>
                          <a:latin typeface="+mn-lt"/>
                          <a:ea typeface="+mn-ea"/>
                          <a:cs typeface="B Nazanin" panose="00000400000000000000" pitchFamily="2" charset="-78"/>
                        </a:rPr>
                        <a:t>سنتز مواد معدنی</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a:solidFill>
                            <a:schemeClr val="tx1"/>
                          </a:solidFill>
                          <a:effectLst/>
                          <a:latin typeface="+mn-lt"/>
                          <a:ea typeface="+mn-ea"/>
                          <a:cs typeface="B Nazanin" panose="00000400000000000000" pitchFamily="2" charset="-78"/>
                        </a:rPr>
                        <a:t>وحيد صفري فرد</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10005"/>
                  </a:ext>
                </a:extLst>
              </a:tr>
              <a:tr h="513384">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12</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12</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کلین روم</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اساتید گروه</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2419429095"/>
                  </a:ext>
                </a:extLst>
              </a:tr>
              <a:tr h="513384">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259/7</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جمع</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1817044931"/>
                  </a:ext>
                </a:extLst>
              </a:tr>
            </a:tbl>
          </a:graphicData>
        </a:graphic>
      </p:graphicFrame>
      <p:sp>
        <p:nvSpPr>
          <p:cNvPr id="13" name="Rectangle 3"/>
          <p:cNvSpPr>
            <a:spLocks noGrp="1" noRot="1" noChangeArrowheads="1"/>
          </p:cNvSpPr>
          <p:nvPr>
            <p:ph idx="1"/>
          </p:nvPr>
        </p:nvSpPr>
        <p:spPr>
          <a:xfrm>
            <a:off x="-324544" y="6092329"/>
            <a:ext cx="9252520" cy="1081087"/>
          </a:xfrm>
        </p:spPr>
        <p:txBody>
          <a:bodyPr/>
          <a:lstStyle/>
          <a:p>
            <a:pPr algn="ctr" rtl="1">
              <a:lnSpc>
                <a:spcPct val="80000"/>
              </a:lnSpc>
              <a:buNone/>
            </a:pPr>
            <a:r>
              <a:rPr lang="fa-IR" altLang="en-US" sz="1800" dirty="0" smtClean="0">
                <a:solidFill>
                  <a:srgbClr val="FFFF00"/>
                </a:solidFill>
                <a:latin typeface="Homa" panose="01000500000000000000" pitchFamily="2" charset="-78"/>
                <a:cs typeface="B Titr" panose="00000700000000000000" pitchFamily="2" charset="-78"/>
              </a:rPr>
              <a:t>دانشجویان شاغل به تحصیل گروه شیمی معدنی:</a:t>
            </a:r>
            <a:r>
              <a:rPr lang="fa-IR" altLang="en-US" sz="1800" dirty="0" smtClean="0">
                <a:solidFill>
                  <a:srgbClr val="FF0000"/>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96 نفر  </a:t>
            </a:r>
            <a:r>
              <a:rPr lang="en-US" altLang="en-US" sz="1800" dirty="0" smtClean="0">
                <a:solidFill>
                  <a:srgbClr val="FF0000"/>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  </a:t>
            </a:r>
            <a:r>
              <a:rPr lang="en-US" altLang="en-US" sz="1800" dirty="0" smtClean="0">
                <a:solidFill>
                  <a:srgbClr val="FFFF00"/>
                </a:solidFill>
                <a:latin typeface="Homa" panose="01000500000000000000" pitchFamily="2" charset="-78"/>
                <a:cs typeface="B Titr" panose="00000700000000000000" pitchFamily="2" charset="-78"/>
              </a:rPr>
              <a:t> </a:t>
            </a:r>
            <a:r>
              <a:rPr lang="fa-IR" altLang="en-US" sz="1800" dirty="0" smtClean="0">
                <a:solidFill>
                  <a:srgbClr val="FFFF00"/>
                </a:solidFill>
                <a:latin typeface="Homa" panose="01000500000000000000" pitchFamily="2" charset="-78"/>
                <a:cs typeface="B Titr" panose="00000700000000000000" pitchFamily="2" charset="-78"/>
              </a:rPr>
              <a:t>سرانه فضای تحقیقاتی هر دانشجو: </a:t>
            </a:r>
            <a:r>
              <a:rPr lang="en-US" sz="1800" dirty="0" smtClean="0">
                <a:solidFill>
                  <a:srgbClr val="FF0000"/>
                </a:solidFill>
                <a:latin typeface="Times New Roman" panose="02020603050405020304" pitchFamily="18" charset="0"/>
                <a:cs typeface="B Titr" panose="00000700000000000000" pitchFamily="2" charset="-78"/>
              </a:rPr>
              <a:t>m</a:t>
            </a:r>
            <a:r>
              <a:rPr lang="en-US" sz="1800" baseline="30000" dirty="0" smtClean="0">
                <a:solidFill>
                  <a:srgbClr val="FF0000"/>
                </a:solidFill>
                <a:latin typeface="Times New Roman" panose="02020603050405020304" pitchFamily="18" charset="0"/>
                <a:cs typeface="B Titr" panose="00000700000000000000" pitchFamily="2" charset="-78"/>
              </a:rPr>
              <a:t>2</a:t>
            </a:r>
            <a:r>
              <a:rPr lang="fa-IR" altLang="en-US" sz="1800" dirty="0" smtClean="0">
                <a:solidFill>
                  <a:srgbClr val="FF0000"/>
                </a:solidFill>
                <a:latin typeface="Homa" panose="01000500000000000000" pitchFamily="2" charset="-78"/>
                <a:cs typeface="B Titr" panose="00000700000000000000" pitchFamily="2" charset="-78"/>
              </a:rPr>
              <a:t>2/7 </a:t>
            </a:r>
            <a:r>
              <a:rPr lang="en-US" altLang="en-US" sz="1800" dirty="0" smtClean="0">
                <a:solidFill>
                  <a:srgbClr val="FF0000"/>
                </a:solidFill>
                <a:latin typeface="Homa" panose="01000500000000000000" pitchFamily="2" charset="-78"/>
                <a:cs typeface="B Titr" panose="00000700000000000000" pitchFamily="2" charset="-78"/>
              </a:rPr>
              <a:t> </a:t>
            </a:r>
            <a:r>
              <a:rPr lang="fa-IR" altLang="en-US" sz="1800" dirty="0" smtClean="0">
                <a:solidFill>
                  <a:srgbClr val="FF0000"/>
                </a:solidFill>
                <a:latin typeface="Homa" panose="01000500000000000000" pitchFamily="2" charset="-78"/>
                <a:cs typeface="B Titr" panose="00000700000000000000" pitchFamily="2" charset="-78"/>
              </a:rPr>
              <a:t>   </a:t>
            </a:r>
            <a:r>
              <a:rPr lang="en-US" altLang="en-US" sz="1800" dirty="0" smtClean="0">
                <a:solidFill>
                  <a:srgbClr val="FF0000"/>
                </a:solidFill>
                <a:latin typeface="Homa" panose="01000500000000000000" pitchFamily="2" charset="-78"/>
                <a:cs typeface="B Titr" panose="00000700000000000000" pitchFamily="2" charset="-78"/>
              </a:rPr>
              <a:t> </a:t>
            </a:r>
            <a:endParaRPr lang="en-US" altLang="en-US" sz="1800" dirty="0">
              <a:solidFill>
                <a:srgbClr val="FF0000"/>
              </a:solidFill>
              <a:latin typeface="Homa" panose="01000500000000000000" pitchFamily="2" charset="-78"/>
              <a:cs typeface="B Titr" panose="00000700000000000000" pitchFamily="2" charset="-78"/>
            </a:endParaRPr>
          </a:p>
          <a:p>
            <a:pPr algn="ctr" rtl="1">
              <a:lnSpc>
                <a:spcPct val="80000"/>
              </a:lnSpc>
              <a:buNone/>
            </a:pPr>
            <a:endParaRPr lang="en-US" altLang="en-US" sz="1900" dirty="0" smtClean="0">
              <a:solidFill>
                <a:srgbClr val="FF0000"/>
              </a:solidFill>
              <a:latin typeface="Homa" panose="01000500000000000000" pitchFamily="2" charset="-78"/>
              <a:cs typeface="Homa" panose="01000500000000000000" pitchFamily="2" charset="-78"/>
            </a:endParaRPr>
          </a:p>
        </p:txBody>
      </p:sp>
      <p:sp>
        <p:nvSpPr>
          <p:cNvPr id="12"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37</a:t>
            </a:r>
            <a:endParaRPr lang="en-US" dirty="0">
              <a:cs typeface="B Titr" panose="00000700000000000000" pitchFamily="2" charset="-78"/>
            </a:endParaRPr>
          </a:p>
        </p:txBody>
      </p:sp>
    </p:spTree>
    <p:extLst>
      <p:ext uri="{BB962C8B-B14F-4D97-AF65-F5344CB8AC3E}">
        <p14:creationId xmlns:p14="http://schemas.microsoft.com/office/powerpoint/2010/main" val="3701100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121558" y="167044"/>
            <a:ext cx="22442"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5" name="Rectangle 5"/>
          <p:cNvSpPr>
            <a:spLocks noChangeArrowheads="1"/>
          </p:cNvSpPr>
          <p:nvPr/>
        </p:nvSpPr>
        <p:spPr bwMode="gray">
          <a:xfrm>
            <a:off x="981785" y="1605174"/>
            <a:ext cx="1638300" cy="423352"/>
          </a:xfrm>
          <a:prstGeom prst="rect">
            <a:avLst/>
          </a:prstGeom>
          <a:gradFill rotWithShape="1">
            <a:gsLst>
              <a:gs pos="0">
                <a:schemeClr val="accent1"/>
              </a:gs>
              <a:gs pos="50000">
                <a:schemeClr val="accent1">
                  <a:gamma/>
                  <a:tint val="57647"/>
                  <a:invGamma/>
                </a:schemeClr>
              </a:gs>
              <a:gs pos="100000">
                <a:schemeClr val="accent1"/>
              </a:gs>
            </a:gsLst>
            <a:lin ang="27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eaLnBrk="0" hangingPunct="0"/>
            <a:r>
              <a:rPr lang="ar-SA" altLang="en-US" sz="2800" b="1" dirty="0">
                <a:solidFill>
                  <a:srgbClr val="C00000"/>
                </a:solidFill>
                <a:cs typeface="B Nazanin" panose="00000400000000000000" pitchFamily="2" charset="-78"/>
              </a:rPr>
              <a:t>1349</a:t>
            </a:r>
            <a:endParaRPr lang="en-US" sz="2800" b="1" dirty="0">
              <a:solidFill>
                <a:srgbClr val="C00000"/>
              </a:solidFill>
              <a:effectLst>
                <a:outerShdw blurRad="38100" dist="38100" dir="2700000" algn="tl">
                  <a:srgbClr val="000000"/>
                </a:outerShdw>
              </a:effectLst>
            </a:endParaRPr>
          </a:p>
        </p:txBody>
      </p:sp>
      <p:sp>
        <p:nvSpPr>
          <p:cNvPr id="18" name="Rectangle 8"/>
          <p:cNvSpPr>
            <a:spLocks noChangeArrowheads="1"/>
          </p:cNvSpPr>
          <p:nvPr/>
        </p:nvSpPr>
        <p:spPr bwMode="gray">
          <a:xfrm>
            <a:off x="965322" y="2459035"/>
            <a:ext cx="1654763" cy="423352"/>
          </a:xfrm>
          <a:prstGeom prst="rect">
            <a:avLst/>
          </a:prstGeom>
          <a:gradFill rotWithShape="1">
            <a:gsLst>
              <a:gs pos="0">
                <a:schemeClr val="hlink"/>
              </a:gs>
              <a:gs pos="50000">
                <a:schemeClr val="hlink">
                  <a:gamma/>
                  <a:tint val="57647"/>
                  <a:invGamma/>
                </a:schemeClr>
              </a:gs>
              <a:gs pos="100000">
                <a:schemeClr val="hlink"/>
              </a:gs>
            </a:gsLst>
            <a:lin ang="27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eaLnBrk="0" hangingPunct="0"/>
            <a:r>
              <a:rPr lang="ar-SA" altLang="en-US" sz="2800" b="1" dirty="0">
                <a:solidFill>
                  <a:srgbClr val="C00000"/>
                </a:solidFill>
                <a:cs typeface="B Nazanin" panose="00000400000000000000" pitchFamily="2" charset="-78"/>
              </a:rPr>
              <a:t>1354</a:t>
            </a:r>
            <a:endParaRPr lang="en-US" sz="2800" b="1" dirty="0">
              <a:solidFill>
                <a:srgbClr val="C00000"/>
              </a:solidFill>
              <a:cs typeface="B Nazanin" panose="00000400000000000000" pitchFamily="2" charset="-78"/>
            </a:endParaRPr>
          </a:p>
        </p:txBody>
      </p:sp>
      <p:sp>
        <p:nvSpPr>
          <p:cNvPr id="21" name="Rectangle 11"/>
          <p:cNvSpPr>
            <a:spLocks noChangeArrowheads="1"/>
          </p:cNvSpPr>
          <p:nvPr/>
        </p:nvSpPr>
        <p:spPr bwMode="gray">
          <a:xfrm>
            <a:off x="936122" y="3917816"/>
            <a:ext cx="1724025" cy="423352"/>
          </a:xfrm>
          <a:prstGeom prst="rect">
            <a:avLst/>
          </a:prstGeom>
          <a:gradFill rotWithShape="1">
            <a:gsLst>
              <a:gs pos="0">
                <a:schemeClr val="tx2"/>
              </a:gs>
              <a:gs pos="50000">
                <a:schemeClr val="tx2">
                  <a:gamma/>
                  <a:tint val="57647"/>
                  <a:invGamma/>
                </a:schemeClr>
              </a:gs>
              <a:gs pos="100000">
                <a:schemeClr val="tx2"/>
              </a:gs>
            </a:gsLst>
            <a:lin ang="27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eaLnBrk="0" hangingPunct="0"/>
            <a:r>
              <a:rPr lang="ar-SA" altLang="en-US" sz="2800" b="1" dirty="0">
                <a:solidFill>
                  <a:srgbClr val="C00000"/>
                </a:solidFill>
                <a:cs typeface="B Nazanin" panose="00000400000000000000" pitchFamily="2" charset="-78"/>
              </a:rPr>
              <a:t>1375</a:t>
            </a:r>
            <a:endParaRPr lang="en-US" sz="2800" b="1" dirty="0">
              <a:solidFill>
                <a:srgbClr val="C00000"/>
              </a:solidFill>
              <a:cs typeface="B Nazanin" panose="00000400000000000000" pitchFamily="2" charset="-78"/>
            </a:endParaRPr>
          </a:p>
        </p:txBody>
      </p:sp>
      <p:sp>
        <p:nvSpPr>
          <p:cNvPr id="24" name="Rectangle 14"/>
          <p:cNvSpPr>
            <a:spLocks noChangeArrowheads="1"/>
          </p:cNvSpPr>
          <p:nvPr/>
        </p:nvSpPr>
        <p:spPr bwMode="gray">
          <a:xfrm>
            <a:off x="899591" y="4675094"/>
            <a:ext cx="1724025" cy="423352"/>
          </a:xfrm>
          <a:prstGeom prst="rect">
            <a:avLst/>
          </a:prstGeom>
          <a:gradFill rotWithShape="1">
            <a:gsLst>
              <a:gs pos="0">
                <a:schemeClr val="folHlink"/>
              </a:gs>
              <a:gs pos="50000">
                <a:schemeClr val="folHlink">
                  <a:gamma/>
                  <a:tint val="57647"/>
                  <a:invGamma/>
                </a:schemeClr>
              </a:gs>
              <a:gs pos="100000">
                <a:schemeClr val="folHlink"/>
              </a:gs>
            </a:gsLst>
            <a:lin ang="2700000" scaled="1"/>
          </a:gradFill>
          <a:ln>
            <a:noFill/>
          </a:ln>
          <a:effectLst>
            <a:glow rad="228600">
              <a:schemeClr val="accent1">
                <a:satMod val="175000"/>
                <a:alpha val="40000"/>
              </a:schemeClr>
            </a:glow>
            <a:outerShdw blurRad="50800" dist="38100" dir="18900000" algn="b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eaLnBrk="0" hangingPunct="0"/>
            <a:r>
              <a:rPr lang="ar-SA" altLang="en-US" sz="2800" b="1" dirty="0">
                <a:solidFill>
                  <a:srgbClr val="C00000"/>
                </a:solidFill>
                <a:cs typeface="B Nazanin" panose="00000400000000000000" pitchFamily="2" charset="-78"/>
              </a:rPr>
              <a:t>1381</a:t>
            </a:r>
            <a:endParaRPr lang="en-US" sz="2800" b="1" dirty="0">
              <a:solidFill>
                <a:srgbClr val="C00000"/>
              </a:solidFill>
              <a:cs typeface="B Nazanin" panose="00000400000000000000" pitchFamily="2" charset="-78"/>
            </a:endParaRPr>
          </a:p>
        </p:txBody>
      </p:sp>
      <p:cxnSp>
        <p:nvCxnSpPr>
          <p:cNvPr id="25" name="AutoShape 15"/>
          <p:cNvCxnSpPr>
            <a:cxnSpLocks noChangeShapeType="1"/>
            <a:endCxn id="18" idx="0"/>
          </p:cNvCxnSpPr>
          <p:nvPr/>
        </p:nvCxnSpPr>
        <p:spPr bwMode="gray">
          <a:xfrm flipH="1">
            <a:off x="1792704" y="2032546"/>
            <a:ext cx="3071" cy="42649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16"/>
          <p:cNvCxnSpPr>
            <a:cxnSpLocks noChangeShapeType="1"/>
            <a:endCxn id="21" idx="0"/>
          </p:cNvCxnSpPr>
          <p:nvPr/>
        </p:nvCxnSpPr>
        <p:spPr bwMode="gray">
          <a:xfrm>
            <a:off x="1787491" y="2886407"/>
            <a:ext cx="10644" cy="10314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17"/>
          <p:cNvCxnSpPr>
            <a:cxnSpLocks noChangeShapeType="1"/>
          </p:cNvCxnSpPr>
          <p:nvPr/>
        </p:nvCxnSpPr>
        <p:spPr bwMode="gray">
          <a:xfrm>
            <a:off x="1792704" y="4345188"/>
            <a:ext cx="5430" cy="33315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Line 18"/>
          <p:cNvSpPr>
            <a:spLocks noChangeShapeType="1"/>
          </p:cNvSpPr>
          <p:nvPr/>
        </p:nvSpPr>
        <p:spPr bwMode="auto">
          <a:xfrm>
            <a:off x="2210868" y="2316060"/>
            <a:ext cx="5943600" cy="0"/>
          </a:xfrm>
          <a:prstGeom prst="line">
            <a:avLst/>
          </a:prstGeom>
          <a:noFill/>
          <a:ln w="38100"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 name="Line 19"/>
          <p:cNvSpPr>
            <a:spLocks noChangeShapeType="1"/>
          </p:cNvSpPr>
          <p:nvPr/>
        </p:nvSpPr>
        <p:spPr bwMode="auto">
          <a:xfrm>
            <a:off x="2210868" y="2983295"/>
            <a:ext cx="5943600" cy="0"/>
          </a:xfrm>
          <a:prstGeom prst="line">
            <a:avLst/>
          </a:prstGeom>
          <a:noFill/>
          <a:ln w="38100"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 name="Line 20"/>
          <p:cNvSpPr>
            <a:spLocks noChangeShapeType="1"/>
          </p:cNvSpPr>
          <p:nvPr/>
        </p:nvSpPr>
        <p:spPr bwMode="auto">
          <a:xfrm>
            <a:off x="2210868" y="4522412"/>
            <a:ext cx="5943600" cy="0"/>
          </a:xfrm>
          <a:prstGeom prst="line">
            <a:avLst/>
          </a:prstGeom>
          <a:noFill/>
          <a:ln w="38100"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 name="Text Box 21"/>
          <p:cNvSpPr txBox="1">
            <a:spLocks noChangeArrowheads="1"/>
          </p:cNvSpPr>
          <p:nvPr/>
        </p:nvSpPr>
        <p:spPr bwMode="auto">
          <a:xfrm>
            <a:off x="3035219" y="1493728"/>
            <a:ext cx="51752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buClr>
                <a:srgbClr val="FFFF00"/>
              </a:buClr>
            </a:pPr>
            <a:r>
              <a:rPr lang="fa-IR" altLang="en-US" sz="1600" b="1" dirty="0" smtClean="0">
                <a:cs typeface="B Nazanin" panose="00000400000000000000" pitchFamily="2" charset="-78"/>
              </a:rPr>
              <a:t>تأسیس ب</a:t>
            </a:r>
            <a:r>
              <a:rPr lang="ar-SA" altLang="en-US" sz="1600" b="1" dirty="0" smtClean="0">
                <a:cs typeface="B Nazanin" panose="00000400000000000000" pitchFamily="2" charset="-78"/>
              </a:rPr>
              <a:t>خش </a:t>
            </a:r>
            <a:r>
              <a:rPr lang="ar-SA" altLang="en-US" sz="1600" b="1" dirty="0">
                <a:solidFill>
                  <a:srgbClr val="FFFF00"/>
                </a:solidFill>
                <a:cs typeface="B Nazanin" panose="00000400000000000000" pitchFamily="2" charset="-78"/>
              </a:rPr>
              <a:t>علوم پایه </a:t>
            </a:r>
            <a:r>
              <a:rPr lang="ar-SA" altLang="en-US" sz="1600" b="1" dirty="0">
                <a:cs typeface="B Nazanin" panose="00000400000000000000" pitchFamily="2" charset="-78"/>
              </a:rPr>
              <a:t>(شیمی، فیزیک، ریاضی، زبان و معارف) در </a:t>
            </a:r>
            <a:r>
              <a:rPr lang="ar-SA" altLang="en-US" sz="1600" b="1" dirty="0">
                <a:solidFill>
                  <a:srgbClr val="FFFF00"/>
                </a:solidFill>
                <a:cs typeface="B Nazanin" panose="00000400000000000000" pitchFamily="2" charset="-78"/>
              </a:rPr>
              <a:t>دانشگاه علم و صنعت </a:t>
            </a:r>
            <a:r>
              <a:rPr lang="ar-SA" altLang="en-US" sz="1600" b="1" dirty="0">
                <a:cs typeface="B Nazanin" panose="00000400000000000000" pitchFamily="2" charset="-78"/>
              </a:rPr>
              <a:t>ایران </a:t>
            </a:r>
            <a:r>
              <a:rPr lang="fa-IR" altLang="en-US" sz="1600" b="1" dirty="0" smtClean="0">
                <a:cs typeface="B Nazanin" panose="00000400000000000000" pitchFamily="2" charset="-78"/>
              </a:rPr>
              <a:t>با</a:t>
            </a:r>
            <a:r>
              <a:rPr lang="ar-SA" altLang="en-US" sz="1600" b="1" dirty="0" smtClean="0">
                <a:cs typeface="B Nazanin" panose="00000400000000000000" pitchFamily="2" charset="-78"/>
              </a:rPr>
              <a:t> ت</a:t>
            </a:r>
            <a:r>
              <a:rPr lang="fa-IR" altLang="en-US" sz="1600" b="1" dirty="0" smtClean="0">
                <a:cs typeface="B Nazanin" panose="00000400000000000000" pitchFamily="2" charset="-78"/>
              </a:rPr>
              <a:t>مصوبه</a:t>
            </a:r>
            <a:r>
              <a:rPr lang="ar-SA" altLang="en-US" sz="1600" b="1" dirty="0" smtClean="0">
                <a:cs typeface="B Nazanin" panose="00000400000000000000" pitchFamily="2" charset="-78"/>
              </a:rPr>
              <a:t> </a:t>
            </a:r>
            <a:r>
              <a:rPr lang="ar-SA" altLang="en-US" sz="1600" b="1" dirty="0">
                <a:cs typeface="B Nazanin" panose="00000400000000000000" pitchFamily="2" charset="-78"/>
              </a:rPr>
              <a:t>وزارت علوم و سازمان امور اداری و استخدامی کشور </a:t>
            </a:r>
            <a:r>
              <a:rPr lang="fa-IR" altLang="en-US" sz="1600" b="1" dirty="0" smtClean="0">
                <a:cs typeface="B Nazanin" panose="00000400000000000000" pitchFamily="2" charset="-78"/>
              </a:rPr>
              <a:t>و آغاز به کار </a:t>
            </a:r>
            <a:r>
              <a:rPr lang="ar-SA" altLang="en-US" sz="1600" b="1" dirty="0" smtClean="0">
                <a:solidFill>
                  <a:srgbClr val="FFFF00"/>
                </a:solidFill>
                <a:cs typeface="B Nazanin" panose="00000400000000000000" pitchFamily="2" charset="-78"/>
              </a:rPr>
              <a:t>گروه </a:t>
            </a:r>
            <a:r>
              <a:rPr lang="ar-SA" altLang="en-US" sz="1600" b="1" dirty="0">
                <a:solidFill>
                  <a:srgbClr val="FFFF00"/>
                </a:solidFill>
                <a:cs typeface="B Nazanin" panose="00000400000000000000" pitchFamily="2" charset="-78"/>
              </a:rPr>
              <a:t>شيمی </a:t>
            </a:r>
            <a:r>
              <a:rPr lang="ar-SA" altLang="en-US" sz="1600" b="1" dirty="0">
                <a:cs typeface="B Nazanin" panose="00000400000000000000" pitchFamily="2" charset="-78"/>
              </a:rPr>
              <a:t>در بخش علوم </a:t>
            </a:r>
            <a:r>
              <a:rPr lang="ar-SA" altLang="en-US" sz="1600" b="1" dirty="0" smtClean="0">
                <a:cs typeface="B Nazanin" panose="00000400000000000000" pitchFamily="2" charset="-78"/>
              </a:rPr>
              <a:t>پايه</a:t>
            </a:r>
            <a:endParaRPr lang="en-US" altLang="en-US" sz="1600" b="1" dirty="0">
              <a:cs typeface="B Nazanin" panose="00000400000000000000" pitchFamily="2" charset="-78"/>
            </a:endParaRPr>
          </a:p>
        </p:txBody>
      </p:sp>
      <p:sp>
        <p:nvSpPr>
          <p:cNvPr id="32" name="Text Box 22"/>
          <p:cNvSpPr txBox="1">
            <a:spLocks noChangeArrowheads="1"/>
          </p:cNvSpPr>
          <p:nvPr/>
        </p:nvSpPr>
        <p:spPr bwMode="auto">
          <a:xfrm>
            <a:off x="3546092" y="2351510"/>
            <a:ext cx="391972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endParaRPr lang="en-US" altLang="en-US" sz="1400" b="1" dirty="0">
              <a:cs typeface="B Nazanin" panose="00000400000000000000" pitchFamily="2" charset="-78"/>
            </a:endParaRPr>
          </a:p>
          <a:p>
            <a:pPr algn="ctr" rtl="1">
              <a:buClr>
                <a:srgbClr val="FFFF00"/>
              </a:buClr>
            </a:pPr>
            <a:r>
              <a:rPr lang="ar-SA" altLang="en-US" sz="1400" b="1" dirty="0">
                <a:cs typeface="B Nazanin" panose="00000400000000000000" pitchFamily="2" charset="-78"/>
              </a:rPr>
              <a:t> </a:t>
            </a:r>
            <a:r>
              <a:rPr lang="ar-SA" altLang="en-US" sz="1600" b="1" dirty="0">
                <a:cs typeface="B Nazanin" panose="00000400000000000000" pitchFamily="2" charset="-78"/>
              </a:rPr>
              <a:t>تغيير نام </a:t>
            </a:r>
            <a:r>
              <a:rPr lang="ar-SA" altLang="en-US" sz="1600" b="1" dirty="0" smtClean="0">
                <a:solidFill>
                  <a:srgbClr val="FFFF00"/>
                </a:solidFill>
                <a:cs typeface="B Nazanin" panose="00000400000000000000" pitchFamily="2" charset="-78"/>
              </a:rPr>
              <a:t>گروه </a:t>
            </a:r>
            <a:r>
              <a:rPr lang="ar-SA" altLang="en-US" sz="1600" b="1" dirty="0">
                <a:solidFill>
                  <a:srgbClr val="FFFF00"/>
                </a:solidFill>
                <a:cs typeface="B Nazanin" panose="00000400000000000000" pitchFamily="2" charset="-78"/>
              </a:rPr>
              <a:t>شيمی </a:t>
            </a:r>
            <a:r>
              <a:rPr lang="ar-SA" altLang="en-US" sz="1600" b="1" dirty="0">
                <a:cs typeface="B Nazanin" panose="00000400000000000000" pitchFamily="2" charset="-78"/>
              </a:rPr>
              <a:t>در سال </a:t>
            </a:r>
            <a:r>
              <a:rPr lang="ar-SA" altLang="en-US" sz="1600" b="1" dirty="0" smtClean="0">
                <a:cs typeface="B Nazanin" panose="00000400000000000000" pitchFamily="2" charset="-78"/>
              </a:rPr>
              <a:t>به </a:t>
            </a:r>
            <a:r>
              <a:rPr lang="ar-SA" altLang="en-US" sz="1600" b="1" dirty="0">
                <a:cs typeface="B Nazanin" panose="00000400000000000000" pitchFamily="2" charset="-78"/>
              </a:rPr>
              <a:t>گروه </a:t>
            </a:r>
            <a:r>
              <a:rPr lang="ar-SA" altLang="en-US" sz="1600" b="1" dirty="0">
                <a:solidFill>
                  <a:srgbClr val="FFFF00"/>
                </a:solidFill>
                <a:cs typeface="B Nazanin" panose="00000400000000000000" pitchFamily="2" charset="-78"/>
              </a:rPr>
              <a:t>مهندسی </a:t>
            </a:r>
            <a:r>
              <a:rPr lang="ar-SA" altLang="en-US" sz="1600" b="1" dirty="0" smtClean="0">
                <a:solidFill>
                  <a:srgbClr val="FFFF00"/>
                </a:solidFill>
                <a:cs typeface="B Nazanin" panose="00000400000000000000" pitchFamily="2" charset="-78"/>
              </a:rPr>
              <a:t>شيمی</a:t>
            </a:r>
            <a:endParaRPr lang="en-US" altLang="en-US" sz="1600" b="1" dirty="0">
              <a:cs typeface="B Nazanin" panose="00000400000000000000" pitchFamily="2" charset="-78"/>
            </a:endParaRPr>
          </a:p>
        </p:txBody>
      </p:sp>
      <p:sp>
        <p:nvSpPr>
          <p:cNvPr id="33" name="Text Box 23"/>
          <p:cNvSpPr txBox="1">
            <a:spLocks noChangeArrowheads="1"/>
          </p:cNvSpPr>
          <p:nvPr/>
        </p:nvSpPr>
        <p:spPr bwMode="auto">
          <a:xfrm>
            <a:off x="2951967" y="3877859"/>
            <a:ext cx="51554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ar-SA" altLang="en-US" sz="1600" b="1" dirty="0" smtClean="0">
                <a:cs typeface="B Nazanin" panose="00000400000000000000" pitchFamily="2" charset="-78"/>
              </a:rPr>
              <a:t>پذيرش </a:t>
            </a:r>
            <a:r>
              <a:rPr lang="ar-SA" altLang="en-US" sz="1600" b="1" dirty="0">
                <a:cs typeface="B Nazanin" panose="00000400000000000000" pitchFamily="2" charset="-78"/>
              </a:rPr>
              <a:t>دانشجو در گرايش ها</a:t>
            </a:r>
            <a:r>
              <a:rPr lang="fa-IR" altLang="en-US" sz="1600" b="1" dirty="0">
                <a:cs typeface="B Nazanin" panose="00000400000000000000" pitchFamily="2" charset="-78"/>
              </a:rPr>
              <a:t>ی</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شيمی معدنی </a:t>
            </a:r>
            <a:r>
              <a:rPr lang="ar-SA" altLang="en-US" sz="1600" b="1" dirty="0">
                <a:cs typeface="B Nazanin" panose="00000400000000000000" pitchFamily="2" charset="-78"/>
              </a:rPr>
              <a:t>و </a:t>
            </a:r>
            <a:r>
              <a:rPr lang="ar-SA" altLang="en-US" sz="1600" b="1" dirty="0">
                <a:solidFill>
                  <a:srgbClr val="FFFF00"/>
                </a:solidFill>
                <a:cs typeface="B Nazanin" panose="00000400000000000000" pitchFamily="2" charset="-78"/>
              </a:rPr>
              <a:t>شيمی فيزيك </a:t>
            </a:r>
            <a:r>
              <a:rPr lang="ar-SA" altLang="en-US" sz="1600" b="1" dirty="0">
                <a:cs typeface="B Nazanin" panose="00000400000000000000" pitchFamily="2" charset="-78"/>
              </a:rPr>
              <a:t>در مقطع </a:t>
            </a:r>
            <a:r>
              <a:rPr lang="ar-SA" altLang="en-US" sz="1600" b="1" dirty="0">
                <a:solidFill>
                  <a:srgbClr val="FFFF00"/>
                </a:solidFill>
                <a:cs typeface="B Nazanin" panose="00000400000000000000" pitchFamily="2" charset="-78"/>
              </a:rPr>
              <a:t>كارشناسی </a:t>
            </a:r>
            <a:r>
              <a:rPr lang="ar-SA" altLang="en-US" sz="1600" b="1" dirty="0" smtClean="0">
                <a:solidFill>
                  <a:srgbClr val="FFFF00"/>
                </a:solidFill>
                <a:cs typeface="B Nazanin" panose="00000400000000000000" pitchFamily="2" charset="-78"/>
              </a:rPr>
              <a:t>ارشد</a:t>
            </a:r>
            <a:endParaRPr lang="en-US" altLang="en-US" sz="1600" b="1" dirty="0">
              <a:cs typeface="B Nazanin" panose="00000400000000000000" pitchFamily="2" charset="-78"/>
            </a:endParaRPr>
          </a:p>
          <a:p>
            <a:pPr algn="r" eaLnBrk="0" hangingPunct="0"/>
            <a:endParaRPr lang="en-US" sz="1600" b="1" dirty="0">
              <a:latin typeface="Verdana" panose="020B0604030504040204" pitchFamily="34" charset="0"/>
            </a:endParaRPr>
          </a:p>
        </p:txBody>
      </p:sp>
      <p:sp>
        <p:nvSpPr>
          <p:cNvPr id="34" name="Text Box 24"/>
          <p:cNvSpPr txBox="1">
            <a:spLocks noChangeArrowheads="1"/>
          </p:cNvSpPr>
          <p:nvPr/>
        </p:nvSpPr>
        <p:spPr bwMode="auto">
          <a:xfrm>
            <a:off x="1475656" y="4615395"/>
            <a:ext cx="52549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buClr>
                <a:srgbClr val="FFFF00"/>
              </a:buClr>
            </a:pPr>
            <a:r>
              <a:rPr lang="ar-SA" altLang="en-US" sz="2800" b="1" spc="-150" dirty="0" smtClean="0">
                <a:solidFill>
                  <a:srgbClr val="FFFF00"/>
                </a:solidFill>
                <a:effectLst>
                  <a:outerShdw blurRad="38100" dist="38100" dir="2700000" algn="tl">
                    <a:srgbClr val="000000">
                      <a:alpha val="43137"/>
                    </a:srgbClr>
                  </a:outerShdw>
                </a:effectLst>
                <a:cs typeface="B Nazanin" panose="00000400000000000000" pitchFamily="2" charset="-78"/>
              </a:rPr>
              <a:t>ت</a:t>
            </a:r>
            <a:r>
              <a:rPr lang="fa-IR" altLang="en-US" sz="2800" b="1" spc="-150" dirty="0" smtClean="0">
                <a:solidFill>
                  <a:srgbClr val="FFFF00"/>
                </a:solidFill>
                <a:effectLst>
                  <a:outerShdw blurRad="38100" dist="38100" dir="2700000" algn="tl">
                    <a:srgbClr val="000000">
                      <a:alpha val="43137"/>
                    </a:srgbClr>
                  </a:outerShdw>
                </a:effectLst>
                <a:cs typeface="B Nazanin" panose="00000400000000000000" pitchFamily="2" charset="-78"/>
              </a:rPr>
              <a:t>أ</a:t>
            </a:r>
            <a:r>
              <a:rPr lang="ar-SA" altLang="en-US" sz="2800" b="1" spc="-150" dirty="0" smtClean="0">
                <a:solidFill>
                  <a:srgbClr val="FFFF00"/>
                </a:solidFill>
                <a:effectLst>
                  <a:outerShdw blurRad="38100" dist="38100" dir="2700000" algn="tl">
                    <a:srgbClr val="000000">
                      <a:alpha val="43137"/>
                    </a:srgbClr>
                  </a:outerShdw>
                </a:effectLst>
                <a:cs typeface="B Nazanin" panose="00000400000000000000" pitchFamily="2" charset="-78"/>
              </a:rPr>
              <a:t>سيس</a:t>
            </a:r>
            <a:r>
              <a:rPr lang="fa-IR" altLang="en-US" sz="2800" b="1" spc="-150" dirty="0" smtClean="0">
                <a:effectLst>
                  <a:outerShdw blurRad="38100" dist="38100" dir="2700000" algn="tl">
                    <a:srgbClr val="000000">
                      <a:alpha val="43137"/>
                    </a:srgbClr>
                  </a:outerShdw>
                </a:effectLst>
                <a:cs typeface="B Nazanin" panose="00000400000000000000" pitchFamily="2" charset="-78"/>
              </a:rPr>
              <a:t> </a:t>
            </a:r>
            <a:r>
              <a:rPr lang="ar-SA" altLang="en-US" sz="2800" b="1" spc="-150" dirty="0" smtClean="0">
                <a:solidFill>
                  <a:srgbClr val="FFFF00"/>
                </a:solidFill>
                <a:effectLst>
                  <a:outerShdw blurRad="38100" dist="38100" dir="2700000" algn="tl">
                    <a:srgbClr val="000000">
                      <a:alpha val="43137"/>
                    </a:srgbClr>
                  </a:outerShdw>
                </a:effectLst>
                <a:cs typeface="B Nazanin" panose="00000400000000000000" pitchFamily="2" charset="-78"/>
              </a:rPr>
              <a:t>دانشكده شيمی</a:t>
            </a:r>
            <a:endParaRPr lang="en-US" altLang="en-US" sz="2800" b="1" spc="-150" dirty="0">
              <a:effectLst>
                <a:outerShdw blurRad="38100" dist="38100" dir="2700000" algn="tl">
                  <a:srgbClr val="000000">
                    <a:alpha val="43137"/>
                  </a:srgbClr>
                </a:outerShdw>
              </a:effectLst>
              <a:cs typeface="B Nazanin" panose="00000400000000000000" pitchFamily="2" charset="-78"/>
            </a:endParaRPr>
          </a:p>
        </p:txBody>
      </p:sp>
      <p:sp>
        <p:nvSpPr>
          <p:cNvPr id="35" name="Line 19"/>
          <p:cNvSpPr>
            <a:spLocks noChangeShapeType="1"/>
          </p:cNvSpPr>
          <p:nvPr/>
        </p:nvSpPr>
        <p:spPr bwMode="auto">
          <a:xfrm>
            <a:off x="2210868" y="3763860"/>
            <a:ext cx="5943600" cy="0"/>
          </a:xfrm>
          <a:prstGeom prst="line">
            <a:avLst/>
          </a:prstGeom>
          <a:noFill/>
          <a:ln w="38100"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39" name="Group 6"/>
          <p:cNvGrpSpPr>
            <a:grpSpLocks/>
          </p:cNvGrpSpPr>
          <p:nvPr/>
        </p:nvGrpSpPr>
        <p:grpSpPr bwMode="auto">
          <a:xfrm>
            <a:off x="973554" y="3184931"/>
            <a:ext cx="1638300" cy="423352"/>
            <a:chOff x="816" y="2368"/>
            <a:chExt cx="1440" cy="393"/>
          </a:xfrm>
          <a:solidFill>
            <a:schemeClr val="tx2">
              <a:lumMod val="75000"/>
            </a:schemeClr>
          </a:solidFill>
          <a:scene3d>
            <a:camera prst="orthographicFront">
              <a:rot lat="0" lon="0" rev="0"/>
            </a:camera>
            <a:lightRig rig="soft" dir="t">
              <a:rot lat="0" lon="0" rev="0"/>
            </a:lightRig>
          </a:scene3d>
        </p:grpSpPr>
        <p:sp>
          <p:nvSpPr>
            <p:cNvPr id="40" name="Freeform 7"/>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dirty="0"/>
            </a:p>
          </p:txBody>
        </p:sp>
        <p:sp>
          <p:nvSpPr>
            <p:cNvPr id="41" name="Rectangle 8"/>
            <p:cNvSpPr>
              <a:spLocks noChangeArrowheads="1"/>
            </p:cNvSpPr>
            <p:nvPr/>
          </p:nvSpPr>
          <p:spPr bwMode="gray">
            <a:xfrm>
              <a:off x="816" y="2368"/>
              <a:ext cx="1440" cy="39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eaLnBrk="0" hangingPunct="0"/>
              <a:r>
                <a:rPr lang="ar-SA" altLang="en-US" sz="2800" b="1" dirty="0">
                  <a:solidFill>
                    <a:srgbClr val="C00000"/>
                  </a:solidFill>
                  <a:cs typeface="B Nazanin" panose="00000400000000000000" pitchFamily="2" charset="-78"/>
                </a:rPr>
                <a:t>13</a:t>
              </a:r>
              <a:r>
                <a:rPr lang="fa-IR" altLang="en-US" sz="2800" b="1" dirty="0">
                  <a:solidFill>
                    <a:srgbClr val="C00000"/>
                  </a:solidFill>
                  <a:cs typeface="B Nazanin" panose="00000400000000000000" pitchFamily="2" charset="-78"/>
                </a:rPr>
                <a:t>6</a:t>
              </a:r>
              <a:r>
                <a:rPr lang="ar-SA" altLang="en-US" sz="2800" b="1" dirty="0">
                  <a:solidFill>
                    <a:srgbClr val="C00000"/>
                  </a:solidFill>
                  <a:cs typeface="B Nazanin" panose="00000400000000000000" pitchFamily="2" charset="-78"/>
                </a:rPr>
                <a:t>4</a:t>
              </a:r>
              <a:endParaRPr lang="en-US" sz="2800" b="1" dirty="0">
                <a:solidFill>
                  <a:srgbClr val="C00000"/>
                </a:solidFill>
                <a:cs typeface="B Nazanin" panose="00000400000000000000" pitchFamily="2" charset="-78"/>
              </a:endParaRPr>
            </a:p>
          </p:txBody>
        </p:sp>
      </p:grpSp>
      <p:sp>
        <p:nvSpPr>
          <p:cNvPr id="4" name="Rectangle 3"/>
          <p:cNvSpPr/>
          <p:nvPr/>
        </p:nvSpPr>
        <p:spPr>
          <a:xfrm>
            <a:off x="2706771" y="3065087"/>
            <a:ext cx="5598368" cy="584775"/>
          </a:xfrm>
          <a:prstGeom prst="rect">
            <a:avLst/>
          </a:prstGeom>
        </p:spPr>
        <p:txBody>
          <a:bodyPr wrap="square">
            <a:spAutoFit/>
          </a:bodyPr>
          <a:lstStyle/>
          <a:p>
            <a:pPr algn="ctr"/>
            <a:r>
              <a:rPr lang="fa-IR" altLang="en-US" sz="1600" b="1" dirty="0">
                <a:cs typeface="B Nazanin" panose="00000400000000000000" pitchFamily="2" charset="-78"/>
              </a:rPr>
              <a:t>آغاز به کار </a:t>
            </a:r>
            <a:r>
              <a:rPr lang="ar-SA" altLang="en-US" sz="1600" b="1" dirty="0" smtClean="0">
                <a:solidFill>
                  <a:srgbClr val="FFFF00"/>
                </a:solidFill>
                <a:cs typeface="B Nazanin" panose="00000400000000000000" pitchFamily="2" charset="-78"/>
              </a:rPr>
              <a:t>دانشكده</a:t>
            </a:r>
            <a:r>
              <a:rPr lang="ar-SA" altLang="en-US" sz="1600" b="1" dirty="0" smtClean="0">
                <a:cs typeface="B Nazanin" panose="00000400000000000000" pitchFamily="2" charset="-78"/>
              </a:rPr>
              <a:t> </a:t>
            </a:r>
            <a:r>
              <a:rPr lang="ar-SA" altLang="en-US" sz="1600" b="1" dirty="0">
                <a:cs typeface="B Nazanin" panose="00000400000000000000" pitchFamily="2" charset="-78"/>
              </a:rPr>
              <a:t>مستقل </a:t>
            </a:r>
            <a:r>
              <a:rPr lang="ar-SA" altLang="en-US" sz="1600" b="1" dirty="0">
                <a:solidFill>
                  <a:srgbClr val="FFFF00"/>
                </a:solidFill>
                <a:cs typeface="B Nazanin" panose="00000400000000000000" pitchFamily="2" charset="-78"/>
              </a:rPr>
              <a:t>مهندسی شيمی </a:t>
            </a:r>
            <a:r>
              <a:rPr lang="ar-SA" altLang="en-US" sz="1600" b="1" dirty="0">
                <a:cs typeface="B Nazanin" panose="00000400000000000000" pitchFamily="2" charset="-78"/>
              </a:rPr>
              <a:t>در دو گروه آموزشی </a:t>
            </a:r>
            <a:r>
              <a:rPr lang="ar-SA" altLang="en-US" sz="1600" b="1" dirty="0">
                <a:solidFill>
                  <a:srgbClr val="FFFF00"/>
                </a:solidFill>
                <a:cs typeface="B Nazanin" panose="00000400000000000000" pitchFamily="2" charset="-78"/>
              </a:rPr>
              <a:t>شيمی</a:t>
            </a:r>
            <a:r>
              <a:rPr lang="ar-SA" altLang="en-US" sz="1600" b="1" dirty="0">
                <a:cs typeface="B Nazanin" panose="00000400000000000000" pitchFamily="2" charset="-78"/>
              </a:rPr>
              <a:t> و </a:t>
            </a:r>
            <a:r>
              <a:rPr lang="ar-SA" altLang="en-US" sz="1600" b="1" dirty="0">
                <a:solidFill>
                  <a:srgbClr val="FFFF00"/>
                </a:solidFill>
                <a:cs typeface="B Nazanin" panose="00000400000000000000" pitchFamily="2" charset="-78"/>
              </a:rPr>
              <a:t>مهندسی شيمی</a:t>
            </a:r>
            <a:r>
              <a:rPr lang="ar-SA" altLang="en-US" sz="1600" b="1" dirty="0">
                <a:cs typeface="B Nazanin" panose="00000400000000000000" pitchFamily="2" charset="-78"/>
              </a:rPr>
              <a:t> </a:t>
            </a:r>
            <a:endParaRPr lang="en-US" sz="1600" dirty="0"/>
          </a:p>
        </p:txBody>
      </p:sp>
      <p:cxnSp>
        <p:nvCxnSpPr>
          <p:cNvPr id="42" name="AutoShape 17"/>
          <p:cNvCxnSpPr>
            <a:cxnSpLocks noChangeShapeType="1"/>
          </p:cNvCxnSpPr>
          <p:nvPr/>
        </p:nvCxnSpPr>
        <p:spPr bwMode="gray">
          <a:xfrm>
            <a:off x="1800935" y="5157695"/>
            <a:ext cx="0" cy="36931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Line 20"/>
          <p:cNvSpPr>
            <a:spLocks noChangeShapeType="1"/>
          </p:cNvSpPr>
          <p:nvPr/>
        </p:nvSpPr>
        <p:spPr bwMode="auto">
          <a:xfrm>
            <a:off x="2115618" y="5213297"/>
            <a:ext cx="5943600" cy="0"/>
          </a:xfrm>
          <a:prstGeom prst="line">
            <a:avLst/>
          </a:prstGeom>
          <a:noFill/>
          <a:ln w="38100"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Rectangle 9"/>
          <p:cNvSpPr/>
          <p:nvPr/>
        </p:nvSpPr>
        <p:spPr>
          <a:xfrm>
            <a:off x="2620085" y="5201905"/>
            <a:ext cx="5685054" cy="1323439"/>
          </a:xfrm>
          <a:prstGeom prst="rect">
            <a:avLst/>
          </a:prstGeom>
        </p:spPr>
        <p:txBody>
          <a:bodyPr wrap="square">
            <a:spAutoFit/>
          </a:bodyPr>
          <a:lstStyle/>
          <a:p>
            <a:pPr algn="ctr" rtl="1">
              <a:buClr>
                <a:srgbClr val="FFFF00"/>
              </a:buClr>
            </a:pPr>
            <a:r>
              <a:rPr lang="ar-SA" altLang="en-US" sz="1600" b="1" dirty="0" smtClean="0">
                <a:solidFill>
                  <a:srgbClr val="00B0F0"/>
                </a:solidFill>
                <a:effectLst>
                  <a:outerShdw blurRad="38100" dist="38100" dir="2700000" algn="tl">
                    <a:srgbClr val="000000">
                      <a:alpha val="43137"/>
                    </a:srgbClr>
                  </a:outerShdw>
                </a:effectLst>
                <a:cs typeface="B Nazanin" panose="00000400000000000000" pitchFamily="2" charset="-78"/>
              </a:rPr>
              <a:t>كارشناسی </a:t>
            </a:r>
            <a:r>
              <a:rPr lang="ar-SA" altLang="en-US" sz="1600" b="1" dirty="0">
                <a:solidFill>
                  <a:srgbClr val="00B0F0"/>
                </a:solidFill>
                <a:effectLst>
                  <a:outerShdw blurRad="38100" dist="38100" dir="2700000" algn="tl">
                    <a:srgbClr val="000000">
                      <a:alpha val="43137"/>
                    </a:srgbClr>
                  </a:outerShdw>
                </a:effectLst>
                <a:cs typeface="B Nazanin" panose="00000400000000000000" pitchFamily="2" charset="-78"/>
              </a:rPr>
              <a:t>ارشد</a:t>
            </a:r>
            <a:r>
              <a:rPr lang="fa-IR" altLang="en-US" sz="1600" b="1" dirty="0">
                <a:solidFill>
                  <a:srgbClr val="00B0F0"/>
                </a:solidFill>
                <a:effectLst>
                  <a:outerShdw blurRad="38100" dist="38100" dir="2700000" algn="tl">
                    <a:srgbClr val="000000">
                      <a:alpha val="43137"/>
                    </a:srgbClr>
                  </a:outerShdw>
                </a:effectLst>
                <a:cs typeface="B Nazanin" panose="00000400000000000000" pitchFamily="2" charset="-78"/>
              </a:rPr>
              <a:t> </a:t>
            </a:r>
            <a:r>
              <a:rPr lang="fa-IR" altLang="en-US" sz="1600" b="1" dirty="0" smtClean="0">
                <a:cs typeface="B Nazanin" panose="00000400000000000000" pitchFamily="2" charset="-78"/>
              </a:rPr>
              <a:t>:</a:t>
            </a:r>
          </a:p>
          <a:p>
            <a:pPr algn="ctr" rtl="1">
              <a:buClr>
                <a:srgbClr val="FFFF00"/>
              </a:buClr>
            </a:pPr>
            <a:r>
              <a:rPr lang="fa-IR" altLang="en-US" sz="1600" b="1" dirty="0" smtClean="0">
                <a:cs typeface="B Nazanin" panose="00000400000000000000" pitchFamily="2" charset="-78"/>
              </a:rPr>
              <a:t> </a:t>
            </a:r>
            <a:r>
              <a:rPr lang="ar-SA" altLang="en-US" sz="1600" b="1" dirty="0" smtClean="0">
                <a:cs typeface="B Nazanin" panose="00000400000000000000" pitchFamily="2" charset="-78"/>
              </a:rPr>
              <a:t>گرايش </a:t>
            </a:r>
            <a:r>
              <a:rPr lang="ar-SA" altLang="en-US" sz="1600" b="1" dirty="0">
                <a:cs typeface="B Nazanin" panose="00000400000000000000" pitchFamily="2" charset="-78"/>
              </a:rPr>
              <a:t>ها</a:t>
            </a:r>
            <a:r>
              <a:rPr lang="fa-IR" altLang="en-US" sz="1600" b="1" dirty="0">
                <a:cs typeface="B Nazanin" panose="00000400000000000000" pitchFamily="2" charset="-78"/>
              </a:rPr>
              <a:t>ی</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شيمی معدنی</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شيمی تجزيه</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شيمی فيزيك</a:t>
            </a:r>
            <a:r>
              <a:rPr lang="fa-IR" altLang="en-US" sz="1600" b="1" dirty="0">
                <a:cs typeface="B Nazanin" panose="00000400000000000000" pitchFamily="2" charset="-78"/>
              </a:rPr>
              <a:t>،</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شيمي آلي </a:t>
            </a:r>
            <a:r>
              <a:rPr lang="ar-SA" altLang="en-US" sz="1600" b="1" dirty="0">
                <a:cs typeface="B Nazanin" panose="00000400000000000000" pitchFamily="2" charset="-78"/>
              </a:rPr>
              <a:t>و </a:t>
            </a:r>
            <a:r>
              <a:rPr lang="ar-SA" altLang="en-US" sz="1600" b="1" dirty="0">
                <a:solidFill>
                  <a:srgbClr val="FFFF00"/>
                </a:solidFill>
                <a:cs typeface="B Nazanin" panose="00000400000000000000" pitchFamily="2" charset="-78"/>
              </a:rPr>
              <a:t>نانو</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شیمی </a:t>
            </a:r>
            <a:r>
              <a:rPr lang="ar-SA" altLang="en-US" sz="1600" b="1" dirty="0">
                <a:cs typeface="B Nazanin" panose="00000400000000000000" pitchFamily="2" charset="-78"/>
              </a:rPr>
              <a:t> </a:t>
            </a:r>
            <a:endParaRPr lang="fa-IR" altLang="en-US" sz="1600" b="1" dirty="0" smtClean="0">
              <a:cs typeface="B Nazanin" panose="00000400000000000000" pitchFamily="2" charset="-78"/>
            </a:endParaRPr>
          </a:p>
          <a:p>
            <a:pPr algn="ctr" rtl="1">
              <a:buClr>
                <a:srgbClr val="FFFF00"/>
              </a:buClr>
            </a:pPr>
            <a:r>
              <a:rPr lang="fa-IR" altLang="en-US" sz="1600" b="1" dirty="0">
                <a:solidFill>
                  <a:srgbClr val="00B0F0"/>
                </a:solidFill>
                <a:effectLst>
                  <a:outerShdw blurRad="38100" dist="38100" dir="2700000" algn="tl">
                    <a:srgbClr val="000000">
                      <a:alpha val="43137"/>
                    </a:srgbClr>
                  </a:outerShdw>
                </a:effectLst>
                <a:cs typeface="B Nazanin" panose="00000400000000000000" pitchFamily="2" charset="-78"/>
              </a:rPr>
              <a:t>دكتري </a:t>
            </a:r>
            <a:r>
              <a:rPr lang="fa-IR" altLang="en-US" sz="1600" b="1" dirty="0" smtClean="0">
                <a:solidFill>
                  <a:srgbClr val="00B0F0"/>
                </a:solidFill>
                <a:effectLst>
                  <a:outerShdw blurRad="38100" dist="38100" dir="2700000" algn="tl">
                    <a:srgbClr val="000000">
                      <a:alpha val="43137"/>
                    </a:srgbClr>
                  </a:outerShdw>
                </a:effectLst>
                <a:cs typeface="B Nazanin" panose="00000400000000000000" pitchFamily="2" charset="-78"/>
              </a:rPr>
              <a:t>: </a:t>
            </a:r>
          </a:p>
          <a:p>
            <a:pPr algn="ctr" rtl="1">
              <a:buClr>
                <a:srgbClr val="FFFF00"/>
              </a:buClr>
            </a:pPr>
            <a:r>
              <a:rPr lang="ar-SA" altLang="en-US" sz="1600" b="1" dirty="0" smtClean="0">
                <a:cs typeface="B Nazanin" panose="00000400000000000000" pitchFamily="2" charset="-78"/>
              </a:rPr>
              <a:t>گرايش </a:t>
            </a:r>
            <a:r>
              <a:rPr lang="ar-SA" altLang="en-US" sz="1600" b="1" dirty="0">
                <a:cs typeface="B Nazanin" panose="00000400000000000000" pitchFamily="2" charset="-78"/>
              </a:rPr>
              <a:t>ها</a:t>
            </a:r>
            <a:r>
              <a:rPr lang="fa-IR" altLang="en-US" sz="1600" b="1" dirty="0">
                <a:cs typeface="B Nazanin" panose="00000400000000000000" pitchFamily="2" charset="-78"/>
              </a:rPr>
              <a:t>ی</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شيمی معدنی</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شيمی فيزيك</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شیمی تجزیه</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شیمی آلی</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نانو سوپرامولکولی</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نانو شیمی نظری</a:t>
            </a:r>
            <a:r>
              <a:rPr lang="ar-SA" altLang="en-US" sz="1600" b="1" dirty="0">
                <a:cs typeface="B Nazanin" panose="00000400000000000000" pitchFamily="2" charset="-78"/>
              </a:rPr>
              <a:t>، </a:t>
            </a:r>
            <a:r>
              <a:rPr lang="ar-SA" altLang="en-US" sz="1600" b="1" dirty="0">
                <a:solidFill>
                  <a:srgbClr val="FFFF00"/>
                </a:solidFill>
                <a:cs typeface="B Nazanin" panose="00000400000000000000" pitchFamily="2" charset="-78"/>
              </a:rPr>
              <a:t>نانو فناوری پلیمر </a:t>
            </a:r>
            <a:r>
              <a:rPr lang="ar-SA" altLang="en-US" sz="1600" b="1" dirty="0">
                <a:cs typeface="B Nazanin" panose="00000400000000000000" pitchFamily="2" charset="-78"/>
              </a:rPr>
              <a:t>و  </a:t>
            </a:r>
            <a:r>
              <a:rPr lang="ar-SA" altLang="en-US" sz="1600" b="1" dirty="0">
                <a:solidFill>
                  <a:srgbClr val="FFFF00"/>
                </a:solidFill>
                <a:cs typeface="B Nazanin" panose="00000400000000000000" pitchFamily="2" charset="-78"/>
              </a:rPr>
              <a:t>نانو مواد </a:t>
            </a:r>
            <a:r>
              <a:rPr lang="ar-SA" altLang="en-US" sz="1600" b="1" dirty="0" smtClean="0">
                <a:solidFill>
                  <a:srgbClr val="FFFF00"/>
                </a:solidFill>
                <a:cs typeface="B Nazanin" panose="00000400000000000000" pitchFamily="2" charset="-78"/>
              </a:rPr>
              <a:t>معدنی</a:t>
            </a:r>
            <a:endParaRPr lang="en-US" altLang="en-US" sz="1600" b="1" dirty="0">
              <a:cs typeface="Nazanin" panose="00000400000000000000" pitchFamily="2" charset="-78"/>
            </a:endParaRPr>
          </a:p>
        </p:txBody>
      </p:sp>
      <p:sp>
        <p:nvSpPr>
          <p:cNvPr id="46" name="Rectangle 14"/>
          <p:cNvSpPr>
            <a:spLocks noChangeArrowheads="1"/>
          </p:cNvSpPr>
          <p:nvPr/>
        </p:nvSpPr>
        <p:spPr bwMode="gray">
          <a:xfrm>
            <a:off x="899592" y="5555018"/>
            <a:ext cx="1724025" cy="423352"/>
          </a:xfrm>
          <a:prstGeom prst="rect">
            <a:avLst/>
          </a:prstGeom>
          <a:solidFill>
            <a:srgbClr val="36C0C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anchor="ctr"/>
          <a:lstStyle/>
          <a:p>
            <a:pPr algn="ctr" eaLnBrk="0" hangingPunct="0"/>
            <a:r>
              <a:rPr lang="fa-IR" altLang="en-US" sz="2800" b="1" dirty="0" smtClean="0">
                <a:solidFill>
                  <a:srgbClr val="C00000"/>
                </a:solidFill>
                <a:cs typeface="B Nazanin" panose="00000400000000000000" pitchFamily="2" charset="-78"/>
              </a:rPr>
              <a:t>1400</a:t>
            </a:r>
            <a:endParaRPr lang="en-US" sz="2800" b="1" dirty="0">
              <a:solidFill>
                <a:srgbClr val="C00000"/>
              </a:solidFill>
              <a:cs typeface="B Nazanin" panose="00000400000000000000" pitchFamily="2" charset="-78"/>
            </a:endParaRPr>
          </a:p>
        </p:txBody>
      </p:sp>
      <p:sp>
        <p:nvSpPr>
          <p:cNvPr id="50" name="Title 4"/>
          <p:cNvSpPr>
            <a:spLocks noGrp="1"/>
          </p:cNvSpPr>
          <p:nvPr>
            <p:ph type="title"/>
          </p:nvPr>
        </p:nvSpPr>
        <p:spPr/>
        <p:txBody>
          <a:bodyPr/>
          <a:lstStyle/>
          <a:p>
            <a:pPr algn="ctr"/>
            <a:r>
              <a:rPr lang="fa-IR" sz="4000" dirty="0" smtClean="0">
                <a:effectLst>
                  <a:outerShdw blurRad="38100" dist="38100" dir="2700000" algn="tl">
                    <a:srgbClr val="000000">
                      <a:alpha val="43137"/>
                    </a:srgbClr>
                  </a:outerShdw>
                </a:effectLst>
                <a:cs typeface="B Titr" panose="00000700000000000000" pitchFamily="2" charset="-78"/>
              </a:rPr>
              <a:t>معرفی</a:t>
            </a:r>
            <a:endParaRPr lang="en-US" sz="4000" dirty="0">
              <a:effectLst>
                <a:outerShdw blurRad="38100" dist="38100" dir="2700000" algn="tl">
                  <a:srgbClr val="000000">
                    <a:alpha val="43137"/>
                  </a:srgbClr>
                </a:outerShdw>
              </a:effectLst>
              <a:cs typeface="B Titr" panose="00000700000000000000" pitchFamily="2" charset="-78"/>
            </a:endParaRPr>
          </a:p>
        </p:txBody>
      </p:sp>
      <p:sp>
        <p:nvSpPr>
          <p:cNvPr id="3" name="Slide Number Placeholder 2"/>
          <p:cNvSpPr>
            <a:spLocks noGrp="1"/>
          </p:cNvSpPr>
          <p:nvPr>
            <p:ph type="sldNum" sz="quarter" idx="12"/>
          </p:nvPr>
        </p:nvSpPr>
        <p:spPr>
          <a:xfrm>
            <a:off x="4211960" y="6553200"/>
            <a:ext cx="2133600" cy="244475"/>
          </a:xfrm>
        </p:spPr>
        <p:txBody>
          <a:bodyPr/>
          <a:lstStyle/>
          <a:p>
            <a:pPr algn="ctr"/>
            <a:r>
              <a:rPr lang="fa-IR" dirty="0" smtClean="0">
                <a:cs typeface="B Titr" panose="00000700000000000000" pitchFamily="2" charset="-78"/>
              </a:rPr>
              <a:t>2</a:t>
            </a:r>
            <a:endParaRPr lang="en-US" dirty="0">
              <a:cs typeface="B Titr" panose="00000700000000000000" pitchFamily="2" charset="-78"/>
            </a:endParaRPr>
          </a:p>
        </p:txBody>
      </p:sp>
    </p:spTree>
    <p:extLst>
      <p:ext uri="{BB962C8B-B14F-4D97-AF65-F5344CB8AC3E}">
        <p14:creationId xmlns:p14="http://schemas.microsoft.com/office/powerpoint/2010/main" val="14498535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0" name="Title 11"/>
          <p:cNvSpPr>
            <a:spLocks noGrp="1"/>
          </p:cNvSpPr>
          <p:nvPr>
            <p:ph type="title"/>
          </p:nvPr>
        </p:nvSpPr>
        <p:spPr/>
        <p:txBody>
          <a:bodyPr/>
          <a:lstStyle/>
          <a:p>
            <a:r>
              <a:rPr lang="fa-IR" sz="2400" dirty="0">
                <a:effectLst>
                  <a:outerShdw blurRad="38100" dist="38100" dir="2700000" algn="tl">
                    <a:srgbClr val="000000">
                      <a:alpha val="43137"/>
                    </a:srgbClr>
                  </a:outerShdw>
                </a:effectLst>
                <a:cs typeface="B Titr" panose="00000700000000000000" pitchFamily="2" charset="-78"/>
              </a:rPr>
              <a:t>فضاهای پژوهشی گروه شیمی </a:t>
            </a:r>
            <a:r>
              <a:rPr lang="fa-IR" sz="2400" dirty="0" smtClean="0">
                <a:effectLst>
                  <a:outerShdw blurRad="38100" dist="38100" dir="2700000" algn="tl">
                    <a:srgbClr val="000000">
                      <a:alpha val="43137"/>
                    </a:srgbClr>
                  </a:outerShdw>
                </a:effectLst>
                <a:cs typeface="B Titr" panose="00000700000000000000" pitchFamily="2" charset="-78"/>
              </a:rPr>
              <a:t>فیزیک</a:t>
            </a:r>
            <a:endParaRPr lang="en-US" sz="2400" dirty="0">
              <a:effectLst>
                <a:outerShdw blurRad="38100" dist="38100" dir="2700000" algn="tl">
                  <a:srgbClr val="000000">
                    <a:alpha val="43137"/>
                  </a:srgbClr>
                </a:outerShdw>
              </a:effectLst>
              <a:cs typeface="B Titr" panose="00000700000000000000" pitchFamily="2" charset="-78"/>
            </a:endParaRPr>
          </a:p>
        </p:txBody>
      </p:sp>
      <p:graphicFrame>
        <p:nvGraphicFramePr>
          <p:cNvPr id="11" name="Table 10"/>
          <p:cNvGraphicFramePr>
            <a:graphicFrameLocks noGrp="1"/>
          </p:cNvGraphicFramePr>
          <p:nvPr>
            <p:extLst>
              <p:ext uri="{D42A27DB-BD31-4B8C-83A1-F6EECF244321}">
                <p14:modId xmlns:p14="http://schemas.microsoft.com/office/powerpoint/2010/main" val="1179407183"/>
              </p:ext>
            </p:extLst>
          </p:nvPr>
        </p:nvGraphicFramePr>
        <p:xfrm>
          <a:off x="273273" y="1768906"/>
          <a:ext cx="8350832" cy="3319973"/>
        </p:xfrm>
        <a:graphic>
          <a:graphicData uri="http://schemas.openxmlformats.org/drawingml/2006/table">
            <a:tbl>
              <a:tblPr>
                <a:tableStyleId>{5DA37D80-6434-44D0-A028-1B22A696006F}</a:tableStyleId>
              </a:tblPr>
              <a:tblGrid>
                <a:gridCol w="987072">
                  <a:extLst>
                    <a:ext uri="{9D8B030D-6E8A-4147-A177-3AD203B41FA5}">
                      <a16:colId xmlns:a16="http://schemas.microsoft.com/office/drawing/2014/main" xmlns="" val="20002"/>
                    </a:ext>
                  </a:extLst>
                </a:gridCol>
                <a:gridCol w="1595189">
                  <a:extLst>
                    <a:ext uri="{9D8B030D-6E8A-4147-A177-3AD203B41FA5}">
                      <a16:colId xmlns:a16="http://schemas.microsoft.com/office/drawing/2014/main" xmlns="" val="20003"/>
                    </a:ext>
                  </a:extLst>
                </a:gridCol>
                <a:gridCol w="1476110">
                  <a:extLst>
                    <a:ext uri="{9D8B030D-6E8A-4147-A177-3AD203B41FA5}">
                      <a16:colId xmlns:a16="http://schemas.microsoft.com/office/drawing/2014/main" xmlns="" val="20004"/>
                    </a:ext>
                  </a:extLst>
                </a:gridCol>
                <a:gridCol w="2030242">
                  <a:extLst>
                    <a:ext uri="{9D8B030D-6E8A-4147-A177-3AD203B41FA5}">
                      <a16:colId xmlns:a16="http://schemas.microsoft.com/office/drawing/2014/main" xmlns="" val="20005"/>
                    </a:ext>
                  </a:extLst>
                </a:gridCol>
                <a:gridCol w="2262219">
                  <a:extLst>
                    <a:ext uri="{9D8B030D-6E8A-4147-A177-3AD203B41FA5}">
                      <a16:colId xmlns:a16="http://schemas.microsoft.com/office/drawing/2014/main" xmlns="" val="20006"/>
                    </a:ext>
                  </a:extLst>
                </a:gridCol>
              </a:tblGrid>
              <a:tr h="877321">
                <a:tc>
                  <a:txBody>
                    <a:bodyPr/>
                    <a:lstStyle/>
                    <a:p>
                      <a:pPr marL="0" algn="ctr" defTabSz="914400" rtl="1" eaLnBrk="1" latinLnBrk="0" hangingPunct="1">
                        <a:lnSpc>
                          <a:spcPct val="115000"/>
                        </a:lnSpc>
                        <a:spcAft>
                          <a:spcPts val="0"/>
                        </a:spcAft>
                      </a:pPr>
                      <a:r>
                        <a:rPr lang="fa-IR" sz="1600" b="1" dirty="0" smtClean="0">
                          <a:solidFill>
                            <a:srgbClr val="FFFF00"/>
                          </a:solidFill>
                          <a:effectLst/>
                          <a:cs typeface="B Nazanin" panose="00000400000000000000" pitchFamily="2" charset="-78"/>
                        </a:rPr>
                        <a:t>متراژ کل</a:t>
                      </a:r>
                      <a:r>
                        <a:rPr lang="en-US" sz="1600" b="1" dirty="0" smtClean="0">
                          <a:solidFill>
                            <a:srgbClr val="FFFF00"/>
                          </a:solidFill>
                          <a:effectLst/>
                          <a:cs typeface="B Nazanin" panose="00000400000000000000" pitchFamily="2" charset="-78"/>
                        </a:rPr>
                        <a:t> </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1600" b="1" kern="1200" dirty="0">
                          <a:solidFill>
                            <a:srgbClr val="FFFF00"/>
                          </a:solidFill>
                          <a:effectLst/>
                          <a:latin typeface="Times New Roman" panose="02020603050405020304" pitchFamily="18" charset="0"/>
                          <a:ea typeface="+mn-ea"/>
                          <a:cs typeface="Times New Roman" panose="02020603050405020304" pitchFamily="18" charset="0"/>
                        </a:rPr>
                        <a:t>(m</a:t>
                      </a:r>
                      <a:r>
                        <a:rPr lang="en-US" sz="1600" b="1" kern="1200" baseline="30000" dirty="0">
                          <a:solidFill>
                            <a:srgbClr val="FFFF00"/>
                          </a:solidFill>
                          <a:effectLst/>
                          <a:latin typeface="Times New Roman" panose="02020603050405020304" pitchFamily="18" charset="0"/>
                          <a:ea typeface="+mn-ea"/>
                          <a:cs typeface="Times New Roman" panose="02020603050405020304" pitchFamily="18" charset="0"/>
                        </a:rPr>
                        <a:t>2</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fa-IR"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endParaRPr lang="en-US" sz="1600" b="1" kern="1200" dirty="0">
                        <a:solidFill>
                          <a:srgbClr val="FFFF00"/>
                        </a:solidFill>
                        <a:effectLst/>
                        <a:latin typeface="Times New Roman" panose="02020603050405020304" pitchFamily="18" charset="0"/>
                        <a:ea typeface="+mn-ea"/>
                        <a:cs typeface="Times New Roman" panose="02020603050405020304" pitchFamily="18" charset="0"/>
                      </a:endParaRPr>
                    </a:p>
                  </a:txBody>
                  <a:tcPr marL="10493" marR="10493" marT="0" marB="0" anchor="ctr"/>
                </a:tc>
                <a:tc>
                  <a:txBody>
                    <a:bodyPr/>
                    <a:lstStyle/>
                    <a:p>
                      <a:pPr marL="0" algn="ctr" defTabSz="914400" rtl="1" eaLnBrk="1" latinLnBrk="0" hangingPunct="1">
                        <a:lnSpc>
                          <a:spcPct val="115000"/>
                        </a:lnSpc>
                        <a:spcAft>
                          <a:spcPts val="0"/>
                        </a:spcAft>
                      </a:pPr>
                      <a:r>
                        <a:rPr lang="fa-IR" sz="1600" b="1" dirty="0">
                          <a:solidFill>
                            <a:srgbClr val="FFFF00"/>
                          </a:solidFill>
                          <a:effectLst/>
                          <a:cs typeface="B Nazanin" panose="00000400000000000000" pitchFamily="2" charset="-78"/>
                        </a:rPr>
                        <a:t>فضای مستقل</a:t>
                      </a:r>
                      <a:r>
                        <a:rPr lang="en-US" sz="1600" b="1" dirty="0">
                          <a:solidFill>
                            <a:srgbClr val="FFFF00"/>
                          </a:solidFill>
                          <a:effectLst/>
                          <a:cs typeface="B Nazanin" panose="00000400000000000000" pitchFamily="2" charset="-78"/>
                        </a:rPr>
                        <a:t> </a:t>
                      </a:r>
                      <a:r>
                        <a:rPr lang="en-US" sz="1600" b="1" kern="1200" dirty="0">
                          <a:solidFill>
                            <a:srgbClr val="FFFF00"/>
                          </a:solidFill>
                          <a:effectLst/>
                          <a:latin typeface="Times New Roman" panose="02020603050405020304" pitchFamily="18" charset="0"/>
                          <a:ea typeface="+mn-ea"/>
                          <a:cs typeface="Times New Roman" panose="02020603050405020304" pitchFamily="18" charset="0"/>
                        </a:rPr>
                        <a:t>(m</a:t>
                      </a:r>
                      <a:r>
                        <a:rPr lang="en-US" sz="1600" b="1" kern="1200" baseline="30000" dirty="0">
                          <a:solidFill>
                            <a:srgbClr val="FFFF00"/>
                          </a:solidFill>
                          <a:effectLst/>
                          <a:latin typeface="Times New Roman" panose="02020603050405020304" pitchFamily="18" charset="0"/>
                          <a:ea typeface="+mn-ea"/>
                          <a:cs typeface="Times New Roman" panose="02020603050405020304" pitchFamily="18" charset="0"/>
                        </a:rPr>
                        <a:t>2</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endParaRPr lang="en-US" sz="1600" b="1" kern="1200" dirty="0">
                        <a:solidFill>
                          <a:srgbClr val="FFFF00"/>
                        </a:solidFill>
                        <a:effectLst/>
                        <a:latin typeface="Times New Roman" panose="02020603050405020304" pitchFamily="18" charset="0"/>
                        <a:ea typeface="+mn-ea"/>
                        <a:cs typeface="Times New Roman" panose="02020603050405020304" pitchFamily="18" charset="0"/>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فضای مشترك</a:t>
                      </a:r>
                      <a:r>
                        <a:rPr lang="en-US" sz="1600" b="1" dirty="0">
                          <a:solidFill>
                            <a:srgbClr val="FFFF00"/>
                          </a:solidFill>
                          <a:effectLst/>
                          <a:cs typeface="B Nazanin" panose="00000400000000000000" pitchFamily="2" charset="-78"/>
                        </a:rPr>
                        <a:t> </a:t>
                      </a:r>
                      <a:r>
                        <a:rPr lang="en-US" sz="1600" b="1" dirty="0">
                          <a:solidFill>
                            <a:srgbClr val="FFFF00"/>
                          </a:solidFill>
                          <a:effectLst/>
                          <a:latin typeface="Times New Roman" panose="02020603050405020304" pitchFamily="18" charset="0"/>
                          <a:cs typeface="Times New Roman" panose="02020603050405020304" pitchFamily="18" charset="0"/>
                        </a:rPr>
                        <a:t>(m</a:t>
                      </a:r>
                      <a:r>
                        <a:rPr lang="en-US" sz="1600" b="1" baseline="30000" dirty="0">
                          <a:solidFill>
                            <a:srgbClr val="FFFF00"/>
                          </a:solidFill>
                          <a:effectLst/>
                          <a:latin typeface="Times New Roman" panose="02020603050405020304" pitchFamily="18" charset="0"/>
                          <a:cs typeface="Times New Roman" panose="02020603050405020304" pitchFamily="18" charset="0"/>
                        </a:rPr>
                        <a:t>2</a:t>
                      </a:r>
                      <a:r>
                        <a:rPr lang="en-US" sz="1600" b="1" dirty="0">
                          <a:solidFill>
                            <a:srgbClr val="FFFF00"/>
                          </a:solidFill>
                          <a:effectLst/>
                          <a:latin typeface="Times New Roman" panose="02020603050405020304" pitchFamily="18" charset="0"/>
                          <a:cs typeface="Times New Roman" panose="02020603050405020304" pitchFamily="18" charset="0"/>
                        </a:rPr>
                        <a:t>)</a:t>
                      </a:r>
                      <a:endParaRPr lang="en-US"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نام فضای تحقیقاتی</a:t>
                      </a:r>
                      <a:endParaRPr lang="en-US" sz="16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نام و نام خانوادگي</a:t>
                      </a:r>
                      <a:endParaRPr lang="en-US" sz="16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0000"/>
                  </a:ext>
                </a:extLst>
              </a:tr>
              <a:tr h="596872">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38/3</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38/3</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a:solidFill>
                            <a:schemeClr val="tx1"/>
                          </a:solidFill>
                          <a:effectLst/>
                          <a:latin typeface="+mn-lt"/>
                          <a:ea typeface="+mn-ea"/>
                          <a:cs typeface="B Nazanin" panose="00000400000000000000" pitchFamily="2" charset="-78"/>
                        </a:rPr>
                        <a:t>شبیه سازی مولکولی</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دکتر سيدمجيد </a:t>
                      </a:r>
                      <a:r>
                        <a:rPr lang="fa-IR" sz="1600" b="1" kern="1200" dirty="0">
                          <a:solidFill>
                            <a:schemeClr val="tx1"/>
                          </a:solidFill>
                          <a:effectLst/>
                          <a:latin typeface="+mn-lt"/>
                          <a:ea typeface="+mn-ea"/>
                          <a:cs typeface="B Nazanin" panose="00000400000000000000" pitchFamily="2" charset="-78"/>
                        </a:rPr>
                        <a:t>هاشميان زاده</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extLst>
                  <a:ext uri="{0D108BD9-81ED-4DB2-BD59-A6C34878D82A}">
                    <a16:rowId xmlns:a16="http://schemas.microsoft.com/office/drawing/2014/main" xmlns="" val="10001"/>
                  </a:ext>
                </a:extLst>
              </a:tr>
              <a:tr h="596872">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98/4</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98/4</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a:solidFill>
                            <a:schemeClr val="tx1"/>
                          </a:solidFill>
                          <a:effectLst/>
                          <a:latin typeface="+mn-lt"/>
                          <a:ea typeface="+mn-ea"/>
                          <a:cs typeface="B Nazanin" panose="00000400000000000000" pitchFamily="2" charset="-78"/>
                        </a:rPr>
                        <a:t>شیمی فیزیک شیمی سطح</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دکتر بهشته </a:t>
                      </a:r>
                      <a:r>
                        <a:rPr lang="fa-IR" sz="1600" b="1" kern="1200" dirty="0">
                          <a:solidFill>
                            <a:schemeClr val="tx1"/>
                          </a:solidFill>
                          <a:effectLst/>
                          <a:latin typeface="+mn-lt"/>
                          <a:ea typeface="+mn-ea"/>
                          <a:cs typeface="B Nazanin" panose="00000400000000000000" pitchFamily="2" charset="-78"/>
                        </a:rPr>
                        <a:t>سهرابي نظري</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extLst>
                  <a:ext uri="{0D108BD9-81ED-4DB2-BD59-A6C34878D82A}">
                    <a16:rowId xmlns:a16="http://schemas.microsoft.com/office/drawing/2014/main" xmlns="" val="10002"/>
                  </a:ext>
                </a:extLst>
              </a:tr>
              <a:tr h="652036">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38/8</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38/8</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a:solidFill>
                            <a:schemeClr val="tx1"/>
                          </a:solidFill>
                          <a:effectLst/>
                          <a:latin typeface="+mn-lt"/>
                          <a:ea typeface="+mn-ea"/>
                          <a:cs typeface="B Nazanin" panose="00000400000000000000" pitchFamily="2" charset="-78"/>
                        </a:rPr>
                        <a:t>الکتروشیمی صنعتی</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tc>
                  <a:txBody>
                    <a:bodyPr/>
                    <a:lstStyle/>
                    <a:p>
                      <a:pPr algn="ctr" rtl="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 دکتر سيدمرتضي </a:t>
                      </a:r>
                      <a:r>
                        <a:rPr lang="fa-IR" sz="1600" b="1" kern="1200" dirty="0">
                          <a:solidFill>
                            <a:schemeClr val="tx1"/>
                          </a:solidFill>
                          <a:effectLst/>
                          <a:latin typeface="+mn-lt"/>
                          <a:ea typeface="+mn-ea"/>
                          <a:cs typeface="B Nazanin" panose="00000400000000000000" pitchFamily="2" charset="-78"/>
                        </a:rPr>
                        <a:t>موسوي خوشدل</a:t>
                      </a:r>
                      <a:endParaRPr lang="en-US" sz="1600" b="1" kern="1200" dirty="0">
                        <a:solidFill>
                          <a:schemeClr val="tx1"/>
                        </a:solidFill>
                        <a:effectLst/>
                        <a:latin typeface="+mn-lt"/>
                        <a:ea typeface="+mn-ea"/>
                        <a:cs typeface="B Nazanin" panose="00000400000000000000" pitchFamily="2" charset="-78"/>
                      </a:endParaRPr>
                    </a:p>
                  </a:txBody>
                  <a:tcPr marL="10494" marR="10494" marT="0" marB="0" anchor="ctr"/>
                </a:tc>
                <a:extLst>
                  <a:ext uri="{0D108BD9-81ED-4DB2-BD59-A6C34878D82A}">
                    <a16:rowId xmlns:a16="http://schemas.microsoft.com/office/drawing/2014/main" xmlns="" val="1241586439"/>
                  </a:ext>
                </a:extLst>
              </a:tr>
              <a:tr h="596872">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175/5</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جمع</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817044931"/>
                  </a:ext>
                </a:extLst>
              </a:tr>
            </a:tbl>
          </a:graphicData>
        </a:graphic>
      </p:graphicFrame>
      <p:sp>
        <p:nvSpPr>
          <p:cNvPr id="13" name="Rectangle 3"/>
          <p:cNvSpPr>
            <a:spLocks noGrp="1" noRot="1" noChangeArrowheads="1"/>
          </p:cNvSpPr>
          <p:nvPr>
            <p:ph idx="1"/>
          </p:nvPr>
        </p:nvSpPr>
        <p:spPr>
          <a:xfrm>
            <a:off x="-252536" y="5529495"/>
            <a:ext cx="9252520" cy="1081087"/>
          </a:xfrm>
        </p:spPr>
        <p:txBody>
          <a:bodyPr/>
          <a:lstStyle/>
          <a:p>
            <a:pPr algn="ctr" rtl="1">
              <a:lnSpc>
                <a:spcPct val="80000"/>
              </a:lnSpc>
              <a:buNone/>
            </a:pPr>
            <a:r>
              <a:rPr lang="fa-IR" altLang="en-US" sz="1800" dirty="0" smtClean="0">
                <a:solidFill>
                  <a:srgbClr val="FFFF00"/>
                </a:solidFill>
                <a:latin typeface="Homa" panose="01000500000000000000" pitchFamily="2" charset="-78"/>
                <a:cs typeface="B Titr" panose="00000700000000000000" pitchFamily="2" charset="-78"/>
              </a:rPr>
              <a:t>دانشجویان شاغل به تحصیل گروه شیمی فیزیک:</a:t>
            </a:r>
            <a:r>
              <a:rPr lang="en-US" altLang="en-US" sz="1800" dirty="0" smtClean="0">
                <a:solidFill>
                  <a:srgbClr val="FFFF00"/>
                </a:solidFill>
                <a:latin typeface="Homa" panose="01000500000000000000" pitchFamily="2" charset="-78"/>
                <a:cs typeface="B Titr" panose="00000700000000000000" pitchFamily="2" charset="-78"/>
              </a:rPr>
              <a:t> </a:t>
            </a:r>
            <a:r>
              <a:rPr lang="fa-IR" altLang="en-US" sz="1800" dirty="0" smtClean="0">
                <a:solidFill>
                  <a:srgbClr val="FF0000"/>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31 نفر  </a:t>
            </a:r>
            <a:r>
              <a:rPr lang="en-US" altLang="en-US" sz="1800" dirty="0" smtClean="0">
                <a:solidFill>
                  <a:srgbClr val="FF0000"/>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  </a:t>
            </a:r>
            <a:r>
              <a:rPr lang="en-US" altLang="en-US" sz="1800" dirty="0" smtClean="0">
                <a:solidFill>
                  <a:srgbClr val="FFFF00"/>
                </a:solidFill>
                <a:latin typeface="Homa" panose="01000500000000000000" pitchFamily="2" charset="-78"/>
                <a:cs typeface="B Titr" panose="00000700000000000000" pitchFamily="2" charset="-78"/>
              </a:rPr>
              <a:t> </a:t>
            </a:r>
            <a:r>
              <a:rPr lang="fa-IR" altLang="en-US" sz="1800" dirty="0" smtClean="0">
                <a:solidFill>
                  <a:srgbClr val="FFFF00"/>
                </a:solidFill>
                <a:latin typeface="Homa" panose="01000500000000000000" pitchFamily="2" charset="-78"/>
                <a:cs typeface="B Titr" panose="00000700000000000000" pitchFamily="2" charset="-78"/>
              </a:rPr>
              <a:t>سرانه فضای تحقیقاتی هر دانشجو: </a:t>
            </a:r>
            <a:r>
              <a:rPr lang="en-US" sz="1800" dirty="0" smtClean="0">
                <a:solidFill>
                  <a:srgbClr val="FF0000"/>
                </a:solidFill>
                <a:latin typeface="Times New Roman" panose="02020603050405020304" pitchFamily="18" charset="0"/>
                <a:cs typeface="B Titr" panose="00000700000000000000" pitchFamily="2" charset="-78"/>
              </a:rPr>
              <a:t>m</a:t>
            </a:r>
            <a:r>
              <a:rPr lang="en-US" sz="1800" baseline="30000" dirty="0" smtClean="0">
                <a:solidFill>
                  <a:srgbClr val="FF0000"/>
                </a:solidFill>
                <a:latin typeface="Times New Roman" panose="02020603050405020304" pitchFamily="18" charset="0"/>
                <a:cs typeface="B Titr" panose="00000700000000000000" pitchFamily="2" charset="-78"/>
              </a:rPr>
              <a:t>2</a:t>
            </a:r>
            <a:r>
              <a:rPr lang="fa-IR" altLang="en-US" sz="1800" dirty="0" smtClean="0">
                <a:solidFill>
                  <a:srgbClr val="FF0000"/>
                </a:solidFill>
                <a:latin typeface="Homa" panose="01000500000000000000" pitchFamily="2" charset="-78"/>
                <a:cs typeface="B Titr" panose="00000700000000000000" pitchFamily="2" charset="-78"/>
              </a:rPr>
              <a:t>5/6 </a:t>
            </a:r>
            <a:r>
              <a:rPr lang="en-US" altLang="en-US" sz="1800" dirty="0" smtClean="0">
                <a:solidFill>
                  <a:srgbClr val="FF0000"/>
                </a:solidFill>
                <a:latin typeface="Homa" panose="01000500000000000000" pitchFamily="2" charset="-78"/>
                <a:cs typeface="B Titr" panose="00000700000000000000" pitchFamily="2" charset="-78"/>
              </a:rPr>
              <a:t> </a:t>
            </a:r>
            <a:r>
              <a:rPr lang="fa-IR" altLang="en-US" sz="1800" dirty="0" smtClean="0">
                <a:solidFill>
                  <a:srgbClr val="FF0000"/>
                </a:solidFill>
                <a:latin typeface="Homa" panose="01000500000000000000" pitchFamily="2" charset="-78"/>
                <a:cs typeface="B Titr" panose="00000700000000000000" pitchFamily="2" charset="-78"/>
              </a:rPr>
              <a:t>   </a:t>
            </a:r>
            <a:r>
              <a:rPr lang="en-US" altLang="en-US" sz="1800" dirty="0" smtClean="0">
                <a:solidFill>
                  <a:srgbClr val="FF0000"/>
                </a:solidFill>
                <a:latin typeface="Homa" panose="01000500000000000000" pitchFamily="2" charset="-78"/>
                <a:cs typeface="B Titr" panose="00000700000000000000" pitchFamily="2" charset="-78"/>
              </a:rPr>
              <a:t> </a:t>
            </a:r>
            <a:endParaRPr lang="en-US" altLang="en-US" sz="1800" dirty="0">
              <a:solidFill>
                <a:srgbClr val="FF0000"/>
              </a:solidFill>
              <a:latin typeface="Homa" panose="01000500000000000000" pitchFamily="2" charset="-78"/>
              <a:cs typeface="B Titr" panose="00000700000000000000" pitchFamily="2" charset="-78"/>
            </a:endParaRPr>
          </a:p>
          <a:p>
            <a:pPr algn="ctr" rtl="1">
              <a:lnSpc>
                <a:spcPct val="80000"/>
              </a:lnSpc>
              <a:buNone/>
            </a:pPr>
            <a:endParaRPr lang="en-US" altLang="en-US" sz="1900" dirty="0" smtClean="0">
              <a:solidFill>
                <a:srgbClr val="FF0000"/>
              </a:solidFill>
              <a:latin typeface="Homa" panose="01000500000000000000" pitchFamily="2" charset="-78"/>
              <a:cs typeface="Homa" panose="01000500000000000000" pitchFamily="2" charset="-78"/>
            </a:endParaRPr>
          </a:p>
        </p:txBody>
      </p:sp>
      <p:sp>
        <p:nvSpPr>
          <p:cNvPr id="12"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38</a:t>
            </a:r>
            <a:endParaRPr lang="en-US" dirty="0">
              <a:cs typeface="B Titr" panose="00000700000000000000" pitchFamily="2" charset="-78"/>
            </a:endParaRPr>
          </a:p>
        </p:txBody>
      </p:sp>
    </p:spTree>
    <p:extLst>
      <p:ext uri="{BB962C8B-B14F-4D97-AF65-F5344CB8AC3E}">
        <p14:creationId xmlns:p14="http://schemas.microsoft.com/office/powerpoint/2010/main" val="3508082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121558" y="167044"/>
            <a:ext cx="22442"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0" name="Title 11"/>
          <p:cNvSpPr>
            <a:spLocks noGrp="1"/>
          </p:cNvSpPr>
          <p:nvPr>
            <p:ph type="title"/>
          </p:nvPr>
        </p:nvSpPr>
        <p:spPr>
          <a:xfrm>
            <a:off x="467544" y="430869"/>
            <a:ext cx="4953000" cy="563563"/>
          </a:xfrm>
        </p:spPr>
        <p:txBody>
          <a:bodyPr/>
          <a:lstStyle/>
          <a:p>
            <a:r>
              <a:rPr lang="fa-IR" dirty="0">
                <a:effectLst>
                  <a:outerShdw blurRad="38100" dist="38100" dir="2700000" algn="tl">
                    <a:srgbClr val="000000">
                      <a:alpha val="43137"/>
                    </a:srgbClr>
                  </a:outerShdw>
                </a:effectLst>
                <a:cs typeface="B Titr" panose="00000700000000000000" pitchFamily="2" charset="-78"/>
              </a:rPr>
              <a:t>فضاهای پژوهشی گروه شیمی </a:t>
            </a:r>
            <a:r>
              <a:rPr lang="fa-IR" dirty="0" smtClean="0">
                <a:effectLst>
                  <a:outerShdw blurRad="38100" dist="38100" dir="2700000" algn="tl">
                    <a:srgbClr val="000000">
                      <a:alpha val="43137"/>
                    </a:srgbClr>
                  </a:outerShdw>
                </a:effectLst>
                <a:cs typeface="B Titr" panose="00000700000000000000" pitchFamily="2" charset="-78"/>
              </a:rPr>
              <a:t>تجزیه</a:t>
            </a:r>
            <a:endParaRPr lang="en-US" dirty="0">
              <a:effectLst>
                <a:outerShdw blurRad="38100" dist="38100" dir="2700000" algn="tl">
                  <a:srgbClr val="000000">
                    <a:alpha val="43137"/>
                  </a:srgbClr>
                </a:outerShdw>
              </a:effectLst>
              <a:cs typeface="B Titr" panose="00000700000000000000" pitchFamily="2" charset="-78"/>
            </a:endParaRPr>
          </a:p>
        </p:txBody>
      </p:sp>
      <p:graphicFrame>
        <p:nvGraphicFramePr>
          <p:cNvPr id="11" name="Table 10"/>
          <p:cNvGraphicFramePr>
            <a:graphicFrameLocks noGrp="1"/>
          </p:cNvGraphicFramePr>
          <p:nvPr>
            <p:extLst>
              <p:ext uri="{D42A27DB-BD31-4B8C-83A1-F6EECF244321}">
                <p14:modId xmlns:p14="http://schemas.microsoft.com/office/powerpoint/2010/main" val="28940502"/>
              </p:ext>
            </p:extLst>
          </p:nvPr>
        </p:nvGraphicFramePr>
        <p:xfrm>
          <a:off x="381000" y="1649324"/>
          <a:ext cx="8221663" cy="4211586"/>
        </p:xfrm>
        <a:graphic>
          <a:graphicData uri="http://schemas.openxmlformats.org/drawingml/2006/table">
            <a:tbl>
              <a:tblPr>
                <a:tableStyleId>{5DA37D80-6434-44D0-A028-1B22A696006F}</a:tableStyleId>
              </a:tblPr>
              <a:tblGrid>
                <a:gridCol w="980257">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2088232">
                  <a:extLst>
                    <a:ext uri="{9D8B030D-6E8A-4147-A177-3AD203B41FA5}">
                      <a16:colId xmlns:a16="http://schemas.microsoft.com/office/drawing/2014/main" xmlns="" val="20005"/>
                    </a:ext>
                  </a:extLst>
                </a:gridCol>
                <a:gridCol w="1984822">
                  <a:extLst>
                    <a:ext uri="{9D8B030D-6E8A-4147-A177-3AD203B41FA5}">
                      <a16:colId xmlns:a16="http://schemas.microsoft.com/office/drawing/2014/main" xmlns="" val="20006"/>
                    </a:ext>
                  </a:extLst>
                </a:gridCol>
              </a:tblGrid>
              <a:tr h="889637">
                <a:tc>
                  <a:txBody>
                    <a:bodyPr/>
                    <a:lstStyle/>
                    <a:p>
                      <a:pPr marL="0" algn="ctr" defTabSz="914400" rtl="1" eaLnBrk="1" latinLnBrk="0" hangingPunct="1">
                        <a:lnSpc>
                          <a:spcPct val="115000"/>
                        </a:lnSpc>
                        <a:spcAft>
                          <a:spcPts val="0"/>
                        </a:spcAft>
                      </a:pPr>
                      <a:r>
                        <a:rPr lang="fa-IR" sz="1600" b="1" dirty="0" smtClean="0">
                          <a:solidFill>
                            <a:srgbClr val="FFFF00"/>
                          </a:solidFill>
                          <a:effectLst/>
                          <a:cs typeface="B Nazanin" panose="00000400000000000000" pitchFamily="2" charset="-78"/>
                        </a:rPr>
                        <a:t>متراژ کل</a:t>
                      </a:r>
                      <a:r>
                        <a:rPr lang="en-US" sz="1600" b="1" dirty="0" smtClean="0">
                          <a:solidFill>
                            <a:srgbClr val="FFFF00"/>
                          </a:solidFill>
                          <a:effectLst/>
                          <a:cs typeface="B Nazanin" panose="00000400000000000000" pitchFamily="2" charset="-78"/>
                        </a:rPr>
                        <a:t> </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1600" b="1" kern="1200" dirty="0">
                          <a:solidFill>
                            <a:srgbClr val="FFFF00"/>
                          </a:solidFill>
                          <a:effectLst/>
                          <a:latin typeface="Times New Roman" panose="02020603050405020304" pitchFamily="18" charset="0"/>
                          <a:ea typeface="+mn-ea"/>
                          <a:cs typeface="Times New Roman" panose="02020603050405020304" pitchFamily="18" charset="0"/>
                        </a:rPr>
                        <a:t>(m</a:t>
                      </a:r>
                      <a:r>
                        <a:rPr lang="en-US" sz="1600" b="1" kern="1200" baseline="30000" dirty="0">
                          <a:solidFill>
                            <a:srgbClr val="FFFF00"/>
                          </a:solidFill>
                          <a:effectLst/>
                          <a:latin typeface="Times New Roman" panose="02020603050405020304" pitchFamily="18" charset="0"/>
                          <a:ea typeface="+mn-ea"/>
                          <a:cs typeface="Times New Roman" panose="02020603050405020304" pitchFamily="18" charset="0"/>
                        </a:rPr>
                        <a:t>2</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fa-IR"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endParaRPr lang="en-US" sz="1600" b="1" kern="1200" dirty="0">
                        <a:solidFill>
                          <a:srgbClr val="FFFF00"/>
                        </a:solidFill>
                        <a:effectLst/>
                        <a:latin typeface="Times New Roman" panose="02020603050405020304" pitchFamily="18" charset="0"/>
                        <a:ea typeface="+mn-ea"/>
                        <a:cs typeface="Times New Roman" panose="02020603050405020304" pitchFamily="18" charset="0"/>
                      </a:endParaRPr>
                    </a:p>
                  </a:txBody>
                  <a:tcPr marL="10493" marR="10493" marT="0" marB="0" anchor="ctr"/>
                </a:tc>
                <a:tc>
                  <a:txBody>
                    <a:bodyPr/>
                    <a:lstStyle/>
                    <a:p>
                      <a:pPr marL="0" algn="ctr" defTabSz="914400" rtl="1" eaLnBrk="1" latinLnBrk="0" hangingPunct="1">
                        <a:lnSpc>
                          <a:spcPct val="115000"/>
                        </a:lnSpc>
                        <a:spcAft>
                          <a:spcPts val="0"/>
                        </a:spcAft>
                      </a:pPr>
                      <a:r>
                        <a:rPr lang="fa-IR" sz="1600" b="1" dirty="0">
                          <a:solidFill>
                            <a:srgbClr val="FFFF00"/>
                          </a:solidFill>
                          <a:effectLst/>
                          <a:cs typeface="B Nazanin" panose="00000400000000000000" pitchFamily="2" charset="-78"/>
                        </a:rPr>
                        <a:t>فضای مستقل</a:t>
                      </a:r>
                      <a:r>
                        <a:rPr lang="en-US" sz="1600" b="1" dirty="0">
                          <a:solidFill>
                            <a:srgbClr val="FFFF00"/>
                          </a:solidFill>
                          <a:effectLst/>
                          <a:cs typeface="B Nazanin" panose="00000400000000000000" pitchFamily="2" charset="-78"/>
                        </a:rPr>
                        <a:t> </a:t>
                      </a:r>
                      <a:r>
                        <a:rPr lang="en-US" sz="1600" b="1" kern="1200" dirty="0">
                          <a:solidFill>
                            <a:srgbClr val="FFFF00"/>
                          </a:solidFill>
                          <a:effectLst/>
                          <a:latin typeface="Times New Roman" panose="02020603050405020304" pitchFamily="18" charset="0"/>
                          <a:ea typeface="+mn-ea"/>
                          <a:cs typeface="Times New Roman" panose="02020603050405020304" pitchFamily="18" charset="0"/>
                        </a:rPr>
                        <a:t>(m</a:t>
                      </a:r>
                      <a:r>
                        <a:rPr lang="en-US" sz="1600" b="1" kern="1200" baseline="30000" dirty="0">
                          <a:solidFill>
                            <a:srgbClr val="FFFF00"/>
                          </a:solidFill>
                          <a:effectLst/>
                          <a:latin typeface="Times New Roman" panose="02020603050405020304" pitchFamily="18" charset="0"/>
                          <a:ea typeface="+mn-ea"/>
                          <a:cs typeface="Times New Roman" panose="02020603050405020304" pitchFamily="18" charset="0"/>
                        </a:rPr>
                        <a:t>2</a:t>
                      </a:r>
                      <a:r>
                        <a:rPr lang="en-US" sz="1600" b="1" kern="1200" dirty="0" smtClean="0">
                          <a:solidFill>
                            <a:srgbClr val="FFFF00"/>
                          </a:solidFill>
                          <a:effectLst/>
                          <a:latin typeface="Times New Roman" panose="02020603050405020304" pitchFamily="18" charset="0"/>
                          <a:ea typeface="+mn-ea"/>
                          <a:cs typeface="Times New Roman" panose="02020603050405020304" pitchFamily="18" charset="0"/>
                        </a:rPr>
                        <a:t>) </a:t>
                      </a:r>
                      <a:endParaRPr lang="en-US" sz="1600" b="1" kern="1200" dirty="0">
                        <a:solidFill>
                          <a:srgbClr val="FFFF00"/>
                        </a:solidFill>
                        <a:effectLst/>
                        <a:latin typeface="Times New Roman" panose="02020603050405020304" pitchFamily="18" charset="0"/>
                        <a:ea typeface="+mn-ea"/>
                        <a:cs typeface="Times New Roman" panose="02020603050405020304" pitchFamily="18" charset="0"/>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فضای مشترك</a:t>
                      </a:r>
                      <a:r>
                        <a:rPr lang="en-US" sz="1600" b="1" dirty="0">
                          <a:solidFill>
                            <a:srgbClr val="FFFF00"/>
                          </a:solidFill>
                          <a:effectLst/>
                          <a:cs typeface="B Nazanin" panose="00000400000000000000" pitchFamily="2" charset="-78"/>
                        </a:rPr>
                        <a:t> </a:t>
                      </a:r>
                      <a:r>
                        <a:rPr lang="en-US" sz="1600" b="1" dirty="0">
                          <a:solidFill>
                            <a:srgbClr val="FFFF00"/>
                          </a:solidFill>
                          <a:effectLst/>
                          <a:latin typeface="Times New Roman" panose="02020603050405020304" pitchFamily="18" charset="0"/>
                          <a:cs typeface="Times New Roman" panose="02020603050405020304" pitchFamily="18" charset="0"/>
                        </a:rPr>
                        <a:t>(m</a:t>
                      </a:r>
                      <a:r>
                        <a:rPr lang="en-US" sz="1600" b="1" baseline="30000" dirty="0">
                          <a:solidFill>
                            <a:srgbClr val="FFFF00"/>
                          </a:solidFill>
                          <a:effectLst/>
                          <a:latin typeface="Times New Roman" panose="02020603050405020304" pitchFamily="18" charset="0"/>
                          <a:cs typeface="Times New Roman" panose="02020603050405020304" pitchFamily="18" charset="0"/>
                        </a:rPr>
                        <a:t>2</a:t>
                      </a:r>
                      <a:r>
                        <a:rPr lang="en-US" sz="1600" b="1" dirty="0">
                          <a:solidFill>
                            <a:srgbClr val="FFFF00"/>
                          </a:solidFill>
                          <a:effectLst/>
                          <a:latin typeface="Times New Roman" panose="02020603050405020304" pitchFamily="18" charset="0"/>
                          <a:cs typeface="Times New Roman" panose="02020603050405020304" pitchFamily="18" charset="0"/>
                        </a:rPr>
                        <a:t>)</a:t>
                      </a:r>
                      <a:endParaRPr lang="en-US"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نام فضای تحقیقاتی</a:t>
                      </a:r>
                      <a:endParaRPr lang="en-US" sz="16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a:solidFill>
                            <a:srgbClr val="FFFF00"/>
                          </a:solidFill>
                          <a:effectLst/>
                          <a:cs typeface="B Nazanin" panose="00000400000000000000" pitchFamily="2" charset="-78"/>
                        </a:rPr>
                        <a:t>نام و نام خانوادگي</a:t>
                      </a:r>
                      <a:endParaRPr lang="en-US" sz="16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0000"/>
                  </a:ext>
                </a:extLst>
              </a:tr>
              <a:tr h="605251">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82/7</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82/7</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a:solidFill>
                            <a:schemeClr val="tx1"/>
                          </a:solidFill>
                          <a:effectLst/>
                          <a:latin typeface="+mn-lt"/>
                          <a:ea typeface="+mn-ea"/>
                          <a:cs typeface="B Nazanin" panose="00000400000000000000" pitchFamily="2" charset="-78"/>
                        </a:rPr>
                        <a:t>آنالیز نمونه های حقیقی</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علی غفاری نژاد</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10001"/>
                  </a:ext>
                </a:extLst>
              </a:tr>
              <a:tr h="605251">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66/7</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66/7</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a:solidFill>
                            <a:schemeClr val="tx1"/>
                          </a:solidFill>
                          <a:effectLst/>
                          <a:latin typeface="+mn-lt"/>
                          <a:ea typeface="+mn-ea"/>
                          <a:cs typeface="B Nazanin" panose="00000400000000000000" pitchFamily="2" charset="-78"/>
                        </a:rPr>
                        <a:t>مواد نانو پروس</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a:solidFill>
                            <a:schemeClr val="tx1"/>
                          </a:solidFill>
                          <a:effectLst/>
                          <a:latin typeface="+mn-lt"/>
                          <a:ea typeface="+mn-ea"/>
                          <a:cs typeface="B Nazanin" panose="00000400000000000000" pitchFamily="2" charset="-78"/>
                        </a:rPr>
                        <a:t>منصور </a:t>
                      </a:r>
                      <a:r>
                        <a:rPr lang="fa-IR" sz="1600" b="1" kern="1200" dirty="0" smtClean="0">
                          <a:solidFill>
                            <a:schemeClr val="tx1"/>
                          </a:solidFill>
                          <a:effectLst/>
                          <a:latin typeface="+mn-lt"/>
                          <a:ea typeface="+mn-ea"/>
                          <a:cs typeface="B Nazanin" panose="00000400000000000000" pitchFamily="2" charset="-78"/>
                        </a:rPr>
                        <a:t>انبياء</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10002"/>
                  </a:ext>
                </a:extLst>
              </a:tr>
              <a:tr h="831665">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63/4</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31/7</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en-US" sz="1600" b="1" kern="1200" dirty="0" smtClean="0">
                          <a:solidFill>
                            <a:schemeClr val="tx1"/>
                          </a:solidFill>
                          <a:effectLst/>
                          <a:latin typeface="+mn-lt"/>
                          <a:ea typeface="+mn-ea"/>
                          <a:cs typeface="B Nazanin" panose="00000400000000000000" pitchFamily="2" charset="-78"/>
                        </a:rPr>
                        <a:t> </a:t>
                      </a:r>
                      <a:r>
                        <a:rPr lang="fa-IR" sz="1600" b="1" kern="1200" dirty="0" smtClean="0">
                          <a:solidFill>
                            <a:schemeClr val="tx1"/>
                          </a:solidFill>
                          <a:effectLst/>
                          <a:latin typeface="+mn-lt"/>
                          <a:ea typeface="+mn-ea"/>
                          <a:cs typeface="B Nazanin" panose="00000400000000000000" pitchFamily="2" charset="-78"/>
                        </a:rPr>
                        <a:t>اسپکتروسکوپی،</a:t>
                      </a:r>
                      <a:r>
                        <a:rPr lang="fa-IR" sz="1600" b="1" kern="1200" baseline="0" dirty="0" smtClean="0">
                          <a:solidFill>
                            <a:schemeClr val="tx1"/>
                          </a:solidFill>
                          <a:effectLst/>
                          <a:latin typeface="+mn-lt"/>
                          <a:ea typeface="+mn-ea"/>
                          <a:cs typeface="B Nazanin" panose="00000400000000000000" pitchFamily="2" charset="-78"/>
                        </a:rPr>
                        <a:t> میکرو </a:t>
                      </a:r>
                    </a:p>
                    <a:p>
                      <a:pPr marL="0" algn="ctr" defTabSz="914400" rtl="1" eaLnBrk="1" latinLnBrk="0" hangingPunct="1">
                        <a:lnSpc>
                          <a:spcPct val="115000"/>
                        </a:lnSpc>
                        <a:spcAft>
                          <a:spcPts val="0"/>
                        </a:spcAft>
                      </a:pPr>
                      <a:r>
                        <a:rPr lang="fa-IR" sz="1600" b="1" kern="1200" baseline="0" dirty="0" smtClean="0">
                          <a:solidFill>
                            <a:schemeClr val="tx1"/>
                          </a:solidFill>
                          <a:effectLst/>
                          <a:latin typeface="+mn-lt"/>
                          <a:ea typeface="+mn-ea"/>
                          <a:cs typeface="B Nazanin" panose="00000400000000000000" pitchFamily="2" charset="-78"/>
                        </a:rPr>
                        <a:t>و </a:t>
                      </a:r>
                      <a:r>
                        <a:rPr lang="fa-IR" sz="1600" b="1" kern="1200" dirty="0" smtClean="0">
                          <a:solidFill>
                            <a:schemeClr val="tx1"/>
                          </a:solidFill>
                          <a:effectLst/>
                          <a:latin typeface="+mn-lt"/>
                          <a:ea typeface="+mn-ea"/>
                          <a:cs typeface="B Nazanin" panose="00000400000000000000" pitchFamily="2" charset="-78"/>
                        </a:rPr>
                        <a:t>نانو </a:t>
                      </a:r>
                      <a:r>
                        <a:rPr lang="fa-IR" sz="1600" b="1" kern="1200" dirty="0">
                          <a:solidFill>
                            <a:schemeClr val="tx1"/>
                          </a:solidFill>
                          <a:effectLst/>
                          <a:latin typeface="+mn-lt"/>
                          <a:ea typeface="+mn-ea"/>
                          <a:cs typeface="B Nazanin" panose="00000400000000000000" pitchFamily="2" charset="-78"/>
                        </a:rPr>
                        <a:t>استخراج</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a:solidFill>
                            <a:schemeClr val="tx1"/>
                          </a:solidFill>
                          <a:effectLst/>
                          <a:latin typeface="+mn-lt"/>
                          <a:ea typeface="+mn-ea"/>
                          <a:cs typeface="B Nazanin" panose="00000400000000000000" pitchFamily="2" charset="-78"/>
                        </a:rPr>
                        <a:t>روح اله زارع دورابي</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1241586439"/>
                  </a:ext>
                </a:extLst>
              </a:tr>
              <a:tr h="674531">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63/4</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31/7</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smtClean="0">
                          <a:solidFill>
                            <a:schemeClr val="tx1"/>
                          </a:solidFill>
                          <a:effectLst/>
                          <a:latin typeface="+mn-lt"/>
                          <a:ea typeface="+mn-ea"/>
                          <a:cs typeface="B Nazanin" panose="00000400000000000000" pitchFamily="2" charset="-78"/>
                        </a:rPr>
                        <a:t>اسپکتروسکوپی،</a:t>
                      </a:r>
                      <a:r>
                        <a:rPr lang="fa-IR" sz="1600" b="1" kern="1200" baseline="0" dirty="0" smtClean="0">
                          <a:solidFill>
                            <a:schemeClr val="tx1"/>
                          </a:solidFill>
                          <a:effectLst/>
                          <a:latin typeface="+mn-lt"/>
                          <a:ea typeface="+mn-ea"/>
                          <a:cs typeface="B Nazanin" panose="00000400000000000000" pitchFamily="2" charset="-78"/>
                        </a:rPr>
                        <a:t> میکرو </a:t>
                      </a:r>
                    </a:p>
                    <a:p>
                      <a:pPr marL="0" algn="ctr" defTabSz="914400" rtl="1" eaLnBrk="1" latinLnBrk="0" hangingPunct="1">
                        <a:lnSpc>
                          <a:spcPct val="115000"/>
                        </a:lnSpc>
                        <a:spcAft>
                          <a:spcPts val="0"/>
                        </a:spcAft>
                      </a:pPr>
                      <a:r>
                        <a:rPr lang="fa-IR" sz="1600" b="1" kern="1200" baseline="0" dirty="0" smtClean="0">
                          <a:solidFill>
                            <a:schemeClr val="tx1"/>
                          </a:solidFill>
                          <a:effectLst/>
                          <a:latin typeface="+mn-lt"/>
                          <a:ea typeface="+mn-ea"/>
                          <a:cs typeface="B Nazanin" panose="00000400000000000000" pitchFamily="2" charset="-78"/>
                        </a:rPr>
                        <a:t>و </a:t>
                      </a:r>
                      <a:r>
                        <a:rPr lang="fa-IR" sz="1600" b="1" kern="1200" dirty="0" smtClean="0">
                          <a:solidFill>
                            <a:schemeClr val="tx1"/>
                          </a:solidFill>
                          <a:effectLst/>
                          <a:latin typeface="+mn-lt"/>
                          <a:ea typeface="+mn-ea"/>
                          <a:cs typeface="B Nazanin" panose="00000400000000000000" pitchFamily="2" charset="-78"/>
                        </a:rPr>
                        <a:t>نانو استخراج</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tc>
                  <a:txBody>
                    <a:bodyPr/>
                    <a:lstStyle/>
                    <a:p>
                      <a:pPr marL="0" algn="ctr" defTabSz="914400" rtl="1" eaLnBrk="1" latinLnBrk="0" hangingPunct="1">
                        <a:lnSpc>
                          <a:spcPct val="115000"/>
                        </a:lnSpc>
                        <a:spcAft>
                          <a:spcPts val="0"/>
                        </a:spcAft>
                      </a:pPr>
                      <a:r>
                        <a:rPr lang="fa-IR" sz="1600" b="1" kern="1200" dirty="0">
                          <a:solidFill>
                            <a:schemeClr val="tx1"/>
                          </a:solidFill>
                          <a:effectLst/>
                          <a:latin typeface="+mn-lt"/>
                          <a:ea typeface="+mn-ea"/>
                          <a:cs typeface="B Nazanin" panose="00000400000000000000" pitchFamily="2" charset="-78"/>
                        </a:rPr>
                        <a:t>افسانه ملاحسيني</a:t>
                      </a:r>
                      <a:endParaRPr lang="en-US" sz="1600" b="1" kern="1200" dirty="0">
                        <a:solidFill>
                          <a:schemeClr val="tx1"/>
                        </a:solidFill>
                        <a:effectLst/>
                        <a:latin typeface="+mn-lt"/>
                        <a:ea typeface="+mn-ea"/>
                        <a:cs typeface="B Nazanin" panose="00000400000000000000" pitchFamily="2" charset="-78"/>
                      </a:endParaRPr>
                    </a:p>
                  </a:txBody>
                  <a:tcPr marL="10493" marR="10493" marT="0" marB="0" anchor="ctr"/>
                </a:tc>
                <a:extLst>
                  <a:ext uri="{0D108BD9-81ED-4DB2-BD59-A6C34878D82A}">
                    <a16:rowId xmlns:a16="http://schemas.microsoft.com/office/drawing/2014/main" xmlns="" val="10003"/>
                  </a:ext>
                </a:extLst>
              </a:tr>
              <a:tr h="605251">
                <a:tc>
                  <a:txBody>
                    <a:bodyPr/>
                    <a:lstStyle/>
                    <a:p>
                      <a:pPr algn="ctr" rtl="1">
                        <a:lnSpc>
                          <a:spcPct val="115000"/>
                        </a:lnSpc>
                        <a:spcAft>
                          <a:spcPts val="0"/>
                        </a:spcAft>
                      </a:pPr>
                      <a:r>
                        <a:rPr lang="fa-IR" sz="1800" dirty="0" smtClean="0">
                          <a:effectLst/>
                          <a:latin typeface="Calibri" panose="020F0502020204030204" pitchFamily="34" charset="0"/>
                          <a:ea typeface="Calibri" panose="020F0502020204030204" pitchFamily="34" charset="0"/>
                          <a:cs typeface="B Titr" panose="00000700000000000000" pitchFamily="2" charset="-78"/>
                        </a:rPr>
                        <a:t>212/8</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10493" marR="10493" marT="0" marB="0" anchor="ctr"/>
                </a:tc>
                <a:tc>
                  <a:txBody>
                    <a:bodyPr/>
                    <a:lstStyle/>
                    <a:p>
                      <a:pPr algn="ctr" rtl="1">
                        <a:lnSpc>
                          <a:spcPct val="115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tc>
                  <a:txBody>
                    <a:bodyPr/>
                    <a:lstStyle/>
                    <a:p>
                      <a:pPr algn="ctr" rtl="1">
                        <a:lnSpc>
                          <a:spcPct val="115000"/>
                        </a:lnSpc>
                        <a:spcAft>
                          <a:spcPts val="0"/>
                        </a:spcAft>
                      </a:pPr>
                      <a:r>
                        <a:rPr lang="fa-IR" sz="1600" b="1" dirty="0" smtClean="0">
                          <a:effectLst/>
                          <a:cs typeface="B Nazanin" panose="00000400000000000000" pitchFamily="2" charset="-78"/>
                        </a:rPr>
                        <a:t>جمع</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10493" marR="10493" marT="0" marB="0" anchor="ctr"/>
                </a:tc>
                <a:extLst>
                  <a:ext uri="{0D108BD9-81ED-4DB2-BD59-A6C34878D82A}">
                    <a16:rowId xmlns:a16="http://schemas.microsoft.com/office/drawing/2014/main" xmlns="" val="1817044931"/>
                  </a:ext>
                </a:extLst>
              </a:tr>
            </a:tbl>
          </a:graphicData>
        </a:graphic>
      </p:graphicFrame>
      <p:sp>
        <p:nvSpPr>
          <p:cNvPr id="13" name="Rectangle 3"/>
          <p:cNvSpPr>
            <a:spLocks noGrp="1" noRot="1" noChangeArrowheads="1"/>
          </p:cNvSpPr>
          <p:nvPr>
            <p:ph idx="1"/>
          </p:nvPr>
        </p:nvSpPr>
        <p:spPr>
          <a:xfrm>
            <a:off x="-199643" y="6162840"/>
            <a:ext cx="9252520" cy="1081087"/>
          </a:xfrm>
        </p:spPr>
        <p:txBody>
          <a:bodyPr/>
          <a:lstStyle/>
          <a:p>
            <a:pPr algn="ctr" rtl="1">
              <a:lnSpc>
                <a:spcPct val="80000"/>
              </a:lnSpc>
              <a:buNone/>
            </a:pPr>
            <a:r>
              <a:rPr lang="fa-IR" altLang="en-US" sz="1800" dirty="0" smtClean="0">
                <a:solidFill>
                  <a:srgbClr val="FFFF00"/>
                </a:solidFill>
                <a:latin typeface="Homa" panose="01000500000000000000" pitchFamily="2" charset="-78"/>
                <a:cs typeface="B Titr" panose="00000700000000000000" pitchFamily="2" charset="-78"/>
              </a:rPr>
              <a:t>دانشجویان شاغل به تحصیل گروه شیمی تجزیه: </a:t>
            </a:r>
            <a:r>
              <a:rPr lang="fa-IR" altLang="en-US" sz="1800" dirty="0" smtClean="0">
                <a:solidFill>
                  <a:srgbClr val="FF0000"/>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106 نفر  </a:t>
            </a:r>
            <a:r>
              <a:rPr lang="en-US" altLang="en-US" sz="1800" dirty="0" smtClean="0">
                <a:solidFill>
                  <a:srgbClr val="FF0000"/>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  </a:t>
            </a:r>
            <a:r>
              <a:rPr lang="en-US" altLang="en-US" sz="1800" dirty="0" smtClean="0">
                <a:solidFill>
                  <a:srgbClr val="FFFF00"/>
                </a:solidFill>
                <a:latin typeface="Homa" panose="01000500000000000000" pitchFamily="2" charset="-78"/>
                <a:cs typeface="B Titr" panose="00000700000000000000" pitchFamily="2" charset="-78"/>
              </a:rPr>
              <a:t> </a:t>
            </a:r>
            <a:r>
              <a:rPr lang="fa-IR" altLang="en-US" sz="1800" dirty="0" smtClean="0">
                <a:solidFill>
                  <a:srgbClr val="FFFF00"/>
                </a:solidFill>
                <a:latin typeface="Homa" panose="01000500000000000000" pitchFamily="2" charset="-78"/>
                <a:cs typeface="B Titr" panose="00000700000000000000" pitchFamily="2" charset="-78"/>
              </a:rPr>
              <a:t>سرانه فضای تحقیقاتی هر دانشجو: </a:t>
            </a:r>
            <a:r>
              <a:rPr lang="en-US" sz="1800" dirty="0" smtClean="0">
                <a:solidFill>
                  <a:srgbClr val="FF0000"/>
                </a:solidFill>
                <a:latin typeface="Times New Roman" panose="02020603050405020304" pitchFamily="18" charset="0"/>
                <a:cs typeface="B Titr" panose="00000700000000000000" pitchFamily="2" charset="-78"/>
              </a:rPr>
              <a:t>m</a:t>
            </a:r>
            <a:r>
              <a:rPr lang="en-US" sz="1800" baseline="30000" dirty="0" smtClean="0">
                <a:solidFill>
                  <a:srgbClr val="FF0000"/>
                </a:solidFill>
                <a:latin typeface="Times New Roman" panose="02020603050405020304" pitchFamily="18" charset="0"/>
                <a:cs typeface="B Titr" panose="00000700000000000000" pitchFamily="2" charset="-78"/>
              </a:rPr>
              <a:t>2</a:t>
            </a:r>
            <a:r>
              <a:rPr lang="fa-IR" altLang="en-US" sz="1800" dirty="0" smtClean="0">
                <a:solidFill>
                  <a:srgbClr val="FF0000"/>
                </a:solidFill>
                <a:latin typeface="Homa" panose="01000500000000000000" pitchFamily="2" charset="-78"/>
                <a:cs typeface="B Titr" panose="00000700000000000000" pitchFamily="2" charset="-78"/>
              </a:rPr>
              <a:t>2 </a:t>
            </a:r>
            <a:r>
              <a:rPr lang="en-US" altLang="en-US" sz="1800" dirty="0" smtClean="0">
                <a:solidFill>
                  <a:srgbClr val="FF0000"/>
                </a:solidFill>
                <a:latin typeface="Homa" panose="01000500000000000000" pitchFamily="2" charset="-78"/>
                <a:cs typeface="B Titr" panose="00000700000000000000" pitchFamily="2" charset="-78"/>
              </a:rPr>
              <a:t> </a:t>
            </a:r>
            <a:r>
              <a:rPr lang="fa-IR" altLang="en-US" sz="1800" dirty="0" smtClean="0">
                <a:solidFill>
                  <a:srgbClr val="FF0000"/>
                </a:solidFill>
                <a:latin typeface="Homa" panose="01000500000000000000" pitchFamily="2" charset="-78"/>
                <a:cs typeface="B Titr" panose="00000700000000000000" pitchFamily="2" charset="-78"/>
              </a:rPr>
              <a:t>   </a:t>
            </a:r>
            <a:r>
              <a:rPr lang="en-US" altLang="en-US" sz="1800" dirty="0" smtClean="0">
                <a:solidFill>
                  <a:srgbClr val="FF0000"/>
                </a:solidFill>
                <a:latin typeface="Homa" panose="01000500000000000000" pitchFamily="2" charset="-78"/>
                <a:cs typeface="B Titr" panose="00000700000000000000" pitchFamily="2" charset="-78"/>
              </a:rPr>
              <a:t> </a:t>
            </a:r>
            <a:endParaRPr lang="en-US" altLang="en-US" sz="1800" dirty="0">
              <a:solidFill>
                <a:srgbClr val="FF0000"/>
              </a:solidFill>
              <a:latin typeface="Homa" panose="01000500000000000000" pitchFamily="2" charset="-78"/>
              <a:cs typeface="B Titr" panose="00000700000000000000" pitchFamily="2" charset="-78"/>
            </a:endParaRPr>
          </a:p>
          <a:p>
            <a:pPr algn="ctr" rtl="1">
              <a:lnSpc>
                <a:spcPct val="80000"/>
              </a:lnSpc>
              <a:buNone/>
            </a:pPr>
            <a:endParaRPr lang="en-US" altLang="en-US" sz="1900" dirty="0" smtClean="0">
              <a:solidFill>
                <a:srgbClr val="FF0000"/>
              </a:solidFill>
              <a:latin typeface="Homa" panose="01000500000000000000" pitchFamily="2" charset="-78"/>
              <a:cs typeface="Homa" panose="01000500000000000000" pitchFamily="2" charset="-78"/>
            </a:endParaRPr>
          </a:p>
        </p:txBody>
      </p:sp>
      <p:sp>
        <p:nvSpPr>
          <p:cNvPr id="12"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14"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39</a:t>
            </a:r>
            <a:endParaRPr lang="en-US" dirty="0">
              <a:cs typeface="B Titr" panose="00000700000000000000" pitchFamily="2" charset="-78"/>
            </a:endParaRPr>
          </a:p>
        </p:txBody>
      </p:sp>
    </p:spTree>
    <p:extLst>
      <p:ext uri="{BB962C8B-B14F-4D97-AF65-F5344CB8AC3E}">
        <p14:creationId xmlns:p14="http://schemas.microsoft.com/office/powerpoint/2010/main" val="42566443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115616" y="1848450"/>
            <a:ext cx="2296304" cy="1717313"/>
            <a:chOff x="1259632" y="4718976"/>
            <a:chExt cx="2296304" cy="1717313"/>
          </a:xfrm>
        </p:grpSpPr>
        <p:sp>
          <p:nvSpPr>
            <p:cNvPr id="36" name="Rectangle 35"/>
            <p:cNvSpPr/>
            <p:nvPr/>
          </p:nvSpPr>
          <p:spPr>
            <a:xfrm>
              <a:off x="1475656" y="4866629"/>
              <a:ext cx="2080280" cy="1569660"/>
            </a:xfrm>
            <a:prstGeom prst="rect">
              <a:avLst/>
            </a:prstGeom>
          </p:spPr>
          <p:txBody>
            <a:bodyPr wrap="square">
              <a:spAutoFit/>
            </a:bodyPr>
            <a:lstStyle/>
            <a:p>
              <a:pPr marL="0" lvl="1" defTabSz="889000">
                <a:lnSpc>
                  <a:spcPct val="90000"/>
                </a:lnSpc>
                <a:spcAft>
                  <a:spcPct val="15000"/>
                </a:spcAft>
              </a:pPr>
              <a:r>
                <a:rPr lang="en-US" sz="2000" dirty="0" err="1" smtClean="0">
                  <a:solidFill>
                    <a:srgbClr val="FFFF00"/>
                  </a:solidFill>
                  <a:latin typeface="Times New Roman" panose="02020603050405020304" pitchFamily="18" charset="0"/>
                  <a:cs typeface="Times New Roman" panose="02020603050405020304" pitchFamily="18" charset="0"/>
                </a:rPr>
                <a:t>Potentiostat-Galvanostat</a:t>
              </a:r>
              <a:endParaRPr lang="en-US" sz="2000" dirty="0">
                <a:solidFill>
                  <a:srgbClr val="FFFF00"/>
                </a:solidFill>
                <a:latin typeface="Times New Roman" panose="02020603050405020304" pitchFamily="18" charset="0"/>
                <a:cs typeface="Times New Roman" panose="02020603050405020304" pitchFamily="18" charset="0"/>
              </a:endParaRPr>
            </a:p>
            <a:p>
              <a:pPr marL="0" lvl="1" defTabSz="889000">
                <a:lnSpc>
                  <a:spcPct val="90000"/>
                </a:lnSpc>
                <a:spcAft>
                  <a:spcPct val="15000"/>
                </a:spcAft>
              </a:pPr>
              <a:r>
                <a:rPr lang="en-US" sz="2000" dirty="0" err="1" smtClean="0">
                  <a:solidFill>
                    <a:srgbClr val="FFFF00"/>
                  </a:solidFill>
                  <a:latin typeface="Times New Roman" panose="02020603050405020304" pitchFamily="18" charset="0"/>
                  <a:cs typeface="Times New Roman" panose="02020603050405020304" pitchFamily="18" charset="0"/>
                </a:rPr>
                <a:t>Autolab</a:t>
              </a:r>
              <a:r>
                <a:rPr lang="en-US" sz="2000" dirty="0" smtClean="0">
                  <a:solidFill>
                    <a:srgbClr val="FFFF00"/>
                  </a:solidFill>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Potentiostat</a:t>
              </a:r>
              <a:endParaRPr lang="en-US" sz="2000" dirty="0">
                <a:solidFill>
                  <a:srgbClr val="FFFF00"/>
                </a:solidFill>
                <a:latin typeface="Times New Roman" panose="02020603050405020304" pitchFamily="18" charset="0"/>
                <a:cs typeface="Times New Roman" panose="02020603050405020304" pitchFamily="18" charset="0"/>
              </a:endParaRPr>
            </a:p>
            <a:p>
              <a:pPr marL="228600" lvl="1" indent="-228600" defTabSz="889000">
                <a:lnSpc>
                  <a:spcPct val="90000"/>
                </a:lnSpc>
                <a:spcAft>
                  <a:spcPct val="15000"/>
                </a:spcAft>
                <a:buChar char="••"/>
              </a:pPr>
              <a:endParaRPr lang="en-US" sz="2000" dirty="0">
                <a:latin typeface="Times New Roman" panose="02020603050405020304" pitchFamily="18" charset="0"/>
                <a:cs typeface="Times New Roman" panose="02020603050405020304" pitchFamily="18" charset="0"/>
              </a:endParaRPr>
            </a:p>
          </p:txBody>
        </p:sp>
        <p:grpSp>
          <p:nvGrpSpPr>
            <p:cNvPr id="37" name="Group 36"/>
            <p:cNvGrpSpPr/>
            <p:nvPr/>
          </p:nvGrpSpPr>
          <p:grpSpPr>
            <a:xfrm>
              <a:off x="1259632" y="4718976"/>
              <a:ext cx="1872209" cy="1421332"/>
              <a:chOff x="1115615" y="2365845"/>
              <a:chExt cx="1872209" cy="1421332"/>
            </a:xfrm>
          </p:grpSpPr>
          <p:sp>
            <p:nvSpPr>
              <p:cNvPr id="38" name="Rounded Rectangle 37"/>
              <p:cNvSpPr/>
              <p:nvPr/>
            </p:nvSpPr>
            <p:spPr>
              <a:xfrm>
                <a:off x="1115615" y="2365845"/>
                <a:ext cx="1872209" cy="1421332"/>
              </a:xfrm>
              <a:prstGeom prst="roundRect">
                <a:avLst/>
              </a:prstGeom>
              <a:noFill/>
              <a:ln w="38100">
                <a:solidFill>
                  <a:srgbClr val="47A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558348" y="2529469"/>
                <a:ext cx="1285460" cy="369332"/>
              </a:xfrm>
              <a:prstGeom prst="rect">
                <a:avLst/>
              </a:prstGeom>
            </p:spPr>
            <p:txBody>
              <a:bodyPr wrap="square">
                <a:spAutoFit/>
              </a:bodyPr>
              <a:lstStyle/>
              <a:p>
                <a:pPr lvl="0"/>
                <a:endParaRPr lang="en-US" dirty="0">
                  <a:latin typeface="Times New Roman" panose="02020603050405020304" pitchFamily="18" charset="0"/>
                  <a:cs typeface="Times New Roman" panose="02020603050405020304" pitchFamily="18" charset="0"/>
                </a:endParaRPr>
              </a:p>
            </p:txBody>
          </p:sp>
        </p:grpSp>
      </p:grpSp>
      <p:grpSp>
        <p:nvGrpSpPr>
          <p:cNvPr id="32" name="Group 31"/>
          <p:cNvGrpSpPr/>
          <p:nvPr/>
        </p:nvGrpSpPr>
        <p:grpSpPr>
          <a:xfrm>
            <a:off x="6323557" y="4653136"/>
            <a:ext cx="1872209" cy="1421332"/>
            <a:chOff x="1115615" y="2365845"/>
            <a:chExt cx="1872209" cy="1421332"/>
          </a:xfrm>
        </p:grpSpPr>
        <p:sp>
          <p:nvSpPr>
            <p:cNvPr id="33" name="Rounded Rectangle 32"/>
            <p:cNvSpPr/>
            <p:nvPr/>
          </p:nvSpPr>
          <p:spPr>
            <a:xfrm>
              <a:off x="1115615" y="2365845"/>
              <a:ext cx="1872209" cy="1421332"/>
            </a:xfrm>
            <a:prstGeom prst="roundRect">
              <a:avLst/>
            </a:prstGeom>
            <a:noFill/>
            <a:ln w="38100">
              <a:solidFill>
                <a:srgbClr val="47A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58348" y="2529469"/>
              <a:ext cx="1285460" cy="369332"/>
            </a:xfrm>
            <a:prstGeom prst="rect">
              <a:avLst/>
            </a:prstGeom>
          </p:spPr>
          <p:txBody>
            <a:bodyPr wrap="square">
              <a:spAutoFit/>
            </a:bodyPr>
            <a:lstStyle/>
            <a:p>
              <a:pPr lvl="0"/>
              <a:endParaRPr lang="en-US"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6330453" y="1844824"/>
            <a:ext cx="1872209" cy="1421332"/>
            <a:chOff x="1115615" y="2365845"/>
            <a:chExt cx="1872209" cy="1421332"/>
          </a:xfrm>
        </p:grpSpPr>
        <p:sp>
          <p:nvSpPr>
            <p:cNvPr id="17" name="Rounded Rectangle 16"/>
            <p:cNvSpPr/>
            <p:nvPr/>
          </p:nvSpPr>
          <p:spPr>
            <a:xfrm>
              <a:off x="1115615" y="2365845"/>
              <a:ext cx="1872209" cy="1421332"/>
            </a:xfrm>
            <a:prstGeom prst="roundRect">
              <a:avLst/>
            </a:prstGeom>
            <a:noFill/>
            <a:ln w="38100">
              <a:solidFill>
                <a:srgbClr val="47A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58348" y="2529469"/>
              <a:ext cx="1285460" cy="1200329"/>
            </a:xfrm>
            <a:prstGeom prst="rect">
              <a:avLst/>
            </a:prstGeom>
          </p:spPr>
          <p:txBody>
            <a:bodyPr wrap="square">
              <a:spAutoFit/>
            </a:bodyPr>
            <a:lstStyle/>
            <a:p>
              <a:pPr lvl="0"/>
              <a:r>
                <a:rPr lang="en-US" dirty="0">
                  <a:solidFill>
                    <a:srgbClr val="FFFF00"/>
                  </a:solidFill>
                  <a:latin typeface="Times New Roman" panose="02020603050405020304" pitchFamily="18" charset="0"/>
                  <a:cs typeface="Times New Roman" panose="02020603050405020304" pitchFamily="18" charset="0"/>
                </a:rPr>
                <a:t>GC-FID</a:t>
              </a:r>
            </a:p>
            <a:p>
              <a:pPr lvl="0"/>
              <a:r>
                <a:rPr lang="en-US" dirty="0">
                  <a:solidFill>
                    <a:srgbClr val="FFFF00"/>
                  </a:solidFill>
                  <a:latin typeface="Times New Roman" panose="02020603050405020304" pitchFamily="18" charset="0"/>
                  <a:cs typeface="Times New Roman" panose="02020603050405020304" pitchFamily="18" charset="0"/>
                </a:rPr>
                <a:t>GC-TCD</a:t>
              </a:r>
            </a:p>
            <a:p>
              <a:pPr lvl="0"/>
              <a:r>
                <a:rPr lang="en-US" dirty="0">
                  <a:solidFill>
                    <a:srgbClr val="FFFF00"/>
                  </a:solidFill>
                  <a:latin typeface="Times New Roman" panose="02020603050405020304" pitchFamily="18" charset="0"/>
                  <a:cs typeface="Times New Roman" panose="02020603050405020304" pitchFamily="18" charset="0"/>
                </a:rPr>
                <a:t>GC-MS</a:t>
              </a:r>
            </a:p>
            <a:p>
              <a:pPr lvl="0"/>
              <a:r>
                <a:rPr lang="en-US" dirty="0">
                  <a:solidFill>
                    <a:srgbClr val="FFFF00"/>
                  </a:solidFill>
                  <a:latin typeface="Times New Roman" panose="02020603050405020304" pitchFamily="18" charset="0"/>
                  <a:cs typeface="Times New Roman" panose="02020603050405020304" pitchFamily="18" charset="0"/>
                </a:rPr>
                <a:t>HPLC-UV</a:t>
              </a:r>
            </a:p>
          </p:txBody>
        </p:sp>
      </p:grpSp>
      <p:sp>
        <p:nvSpPr>
          <p:cNvPr id="12" name="Title 11"/>
          <p:cNvSpPr>
            <a:spLocks noGrp="1"/>
          </p:cNvSpPr>
          <p:nvPr>
            <p:ph type="title"/>
          </p:nvPr>
        </p:nvSpPr>
        <p:spPr>
          <a:xfrm>
            <a:off x="277553" y="477640"/>
            <a:ext cx="5420544" cy="563563"/>
          </a:xfrm>
        </p:spPr>
        <p:txBody>
          <a:bodyPr/>
          <a:lstStyle/>
          <a:p>
            <a:r>
              <a:rPr lang="fa-IR" sz="2400" dirty="0" smtClean="0">
                <a:effectLst>
                  <a:outerShdw blurRad="38100" dist="38100" dir="2700000" algn="tl">
                    <a:srgbClr val="000000">
                      <a:alpha val="43137"/>
                    </a:srgbClr>
                  </a:outerShdw>
                </a:effectLst>
                <a:cs typeface="B Titr" panose="00000700000000000000" pitchFamily="2" charset="-78"/>
              </a:rPr>
              <a:t>تجهیزات مستقر </a:t>
            </a:r>
            <a:r>
              <a:rPr lang="fa-IR" sz="2400" dirty="0">
                <a:effectLst>
                  <a:outerShdw blurRad="38100" dist="38100" dir="2700000" algn="tl">
                    <a:srgbClr val="000000">
                      <a:alpha val="43137"/>
                    </a:srgbClr>
                  </a:outerShdw>
                </a:effectLst>
                <a:cs typeface="B Titr" panose="00000700000000000000" pitchFamily="2" charset="-78"/>
              </a:rPr>
              <a:t>در </a:t>
            </a:r>
            <a:r>
              <a:rPr lang="fa-IR" sz="2400" dirty="0" smtClean="0">
                <a:effectLst>
                  <a:outerShdw blurRad="38100" dist="38100" dir="2700000" algn="tl">
                    <a:srgbClr val="000000">
                      <a:alpha val="43137"/>
                    </a:srgbClr>
                  </a:outerShdw>
                </a:effectLst>
                <a:cs typeface="B Titr" panose="00000700000000000000" pitchFamily="2" charset="-78"/>
              </a:rPr>
              <a:t>آزمایشگاه مرکزی</a:t>
            </a:r>
            <a:endParaRPr lang="en-US" sz="2400" dirty="0">
              <a:effectLst>
                <a:outerShdw blurRad="38100" dist="38100" dir="2700000" algn="tl">
                  <a:srgbClr val="000000">
                    <a:alpha val="43137"/>
                  </a:srgbClr>
                </a:outerShdw>
              </a:effectLst>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grpSp>
        <p:nvGrpSpPr>
          <p:cNvPr id="19" name="Group 18"/>
          <p:cNvGrpSpPr/>
          <p:nvPr/>
        </p:nvGrpSpPr>
        <p:grpSpPr>
          <a:xfrm>
            <a:off x="1098596" y="4676184"/>
            <a:ext cx="1872209" cy="1424332"/>
            <a:chOff x="1115615" y="2365845"/>
            <a:chExt cx="1872209" cy="1424332"/>
          </a:xfrm>
        </p:grpSpPr>
        <p:grpSp>
          <p:nvGrpSpPr>
            <p:cNvPr id="20" name="Group 19"/>
            <p:cNvGrpSpPr/>
            <p:nvPr/>
          </p:nvGrpSpPr>
          <p:grpSpPr>
            <a:xfrm>
              <a:off x="1115615" y="2365845"/>
              <a:ext cx="1872209" cy="1421332"/>
              <a:chOff x="1115615" y="2365845"/>
              <a:chExt cx="1872209" cy="1421332"/>
            </a:xfrm>
          </p:grpSpPr>
          <p:sp>
            <p:nvSpPr>
              <p:cNvPr id="22" name="Rounded Rectangle 21"/>
              <p:cNvSpPr/>
              <p:nvPr/>
            </p:nvSpPr>
            <p:spPr>
              <a:xfrm>
                <a:off x="1115615" y="2365845"/>
                <a:ext cx="1872209" cy="1421332"/>
              </a:xfrm>
              <a:prstGeom prst="roundRect">
                <a:avLst/>
              </a:prstGeom>
              <a:noFill/>
              <a:ln w="38100">
                <a:solidFill>
                  <a:srgbClr val="47A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58348" y="2529469"/>
                <a:ext cx="1285460" cy="369332"/>
              </a:xfrm>
              <a:prstGeom prst="rect">
                <a:avLst/>
              </a:prstGeom>
            </p:spPr>
            <p:txBody>
              <a:bodyPr wrap="square">
                <a:spAutoFit/>
              </a:bodyPr>
              <a:lstStyle/>
              <a:p>
                <a:pPr lvl="0"/>
                <a:endParaRPr lang="en-US" dirty="0">
                  <a:latin typeface="Times New Roman" panose="02020603050405020304" pitchFamily="18" charset="0"/>
                  <a:cs typeface="Times New Roman" panose="02020603050405020304" pitchFamily="18" charset="0"/>
                </a:endParaRPr>
              </a:p>
            </p:txBody>
          </p:sp>
        </p:grpSp>
        <p:sp>
          <p:nvSpPr>
            <p:cNvPr id="21" name="Rectangle 20"/>
            <p:cNvSpPr/>
            <p:nvPr/>
          </p:nvSpPr>
          <p:spPr>
            <a:xfrm>
              <a:off x="1565920" y="2451349"/>
              <a:ext cx="1277888" cy="1338828"/>
            </a:xfrm>
            <a:prstGeom prst="rect">
              <a:avLst/>
            </a:prstGeom>
          </p:spPr>
          <p:txBody>
            <a:bodyPr wrap="square">
              <a:spAutoFit/>
            </a:bodyPr>
            <a:lstStyle/>
            <a:p>
              <a:pPr marL="0" lvl="1" defTabSz="889000">
                <a:lnSpc>
                  <a:spcPct val="90000"/>
                </a:lnSpc>
                <a:spcAft>
                  <a:spcPct val="15000"/>
                </a:spcAft>
              </a:pPr>
              <a:r>
                <a:rPr lang="en-US" sz="2000" dirty="0">
                  <a:solidFill>
                    <a:srgbClr val="FF0000"/>
                  </a:solidFill>
                  <a:latin typeface="Times New Roman" panose="02020603050405020304" pitchFamily="18" charset="0"/>
                  <a:cs typeface="Times New Roman" panose="02020603050405020304" pitchFamily="18" charset="0"/>
                </a:rPr>
                <a:t>ICP</a:t>
              </a:r>
            </a:p>
            <a:p>
              <a:pPr marL="0" lvl="1" defTabSz="889000">
                <a:lnSpc>
                  <a:spcPct val="90000"/>
                </a:lnSpc>
                <a:spcAft>
                  <a:spcPct val="15000"/>
                </a:spcAft>
              </a:pPr>
              <a:r>
                <a:rPr lang="en-US" sz="2000" dirty="0">
                  <a:solidFill>
                    <a:srgbClr val="FF0000"/>
                  </a:solidFill>
                  <a:latin typeface="Times New Roman" panose="02020603050405020304" pitchFamily="18" charset="0"/>
                  <a:cs typeface="Times New Roman" panose="02020603050405020304" pitchFamily="18" charset="0"/>
                </a:rPr>
                <a:t>FTIR</a:t>
              </a:r>
            </a:p>
            <a:p>
              <a:pPr marL="0" lvl="1" defTabSz="889000">
                <a:lnSpc>
                  <a:spcPct val="90000"/>
                </a:lnSpc>
                <a:spcAft>
                  <a:spcPct val="15000"/>
                </a:spcAft>
              </a:pPr>
              <a:r>
                <a:rPr lang="en-US" sz="2000" dirty="0">
                  <a:solidFill>
                    <a:srgbClr val="FF0000"/>
                  </a:solidFill>
                  <a:latin typeface="Times New Roman" panose="02020603050405020304" pitchFamily="18" charset="0"/>
                  <a:cs typeface="Times New Roman" panose="02020603050405020304" pitchFamily="18" charset="0"/>
                </a:rPr>
                <a:t>AAS</a:t>
              </a:r>
            </a:p>
            <a:p>
              <a:pPr marL="0" lvl="1" defTabSz="889000">
                <a:lnSpc>
                  <a:spcPct val="90000"/>
                </a:lnSpc>
                <a:spcAft>
                  <a:spcPct val="15000"/>
                </a:spcAft>
              </a:pPr>
              <a:r>
                <a:rPr lang="en-US" sz="2000" dirty="0">
                  <a:solidFill>
                    <a:srgbClr val="FFFF00"/>
                  </a:solidFill>
                  <a:latin typeface="Times New Roman" panose="02020603050405020304" pitchFamily="18" charset="0"/>
                  <a:cs typeface="Times New Roman" panose="02020603050405020304" pitchFamily="18" charset="0"/>
                </a:rPr>
                <a:t>UV-Vis</a:t>
              </a:r>
            </a:p>
          </p:txBody>
        </p:sp>
      </p:grpSp>
      <p:graphicFrame>
        <p:nvGraphicFramePr>
          <p:cNvPr id="10" name="Content Placeholder 9"/>
          <p:cNvGraphicFramePr>
            <a:graphicFrameLocks noGrp="1"/>
          </p:cNvGraphicFramePr>
          <p:nvPr>
            <p:ph idx="1"/>
            <p:extLst>
              <p:ext uri="{D42A27DB-BD31-4B8C-83A1-F6EECF244321}">
                <p14:modId xmlns:p14="http://schemas.microsoft.com/office/powerpoint/2010/main" val="2880894899"/>
              </p:ext>
            </p:extLst>
          </p:nvPr>
        </p:nvGraphicFramePr>
        <p:xfrm>
          <a:off x="1565921" y="1412776"/>
          <a:ext cx="6169416"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6766290" y="3761887"/>
            <a:ext cx="1614545" cy="923330"/>
          </a:xfrm>
          <a:prstGeom prst="rect">
            <a:avLst/>
          </a:prstGeom>
        </p:spPr>
        <p:txBody>
          <a:bodyPr wrap="none">
            <a:spAutoFit/>
          </a:bodyPr>
          <a:lstStyle/>
          <a:p>
            <a:pPr algn="ctr"/>
            <a:r>
              <a:rPr lang="fa-IR" b="1" dirty="0">
                <a:cs typeface="B Nazanin" panose="00000400000000000000" pitchFamily="2" charset="-78"/>
              </a:rPr>
              <a:t>پراب </a:t>
            </a:r>
            <a:r>
              <a:rPr lang="fa-IR" b="1" dirty="0" smtClean="0">
                <a:cs typeface="B Nazanin" panose="00000400000000000000" pitchFamily="2" charset="-78"/>
              </a:rPr>
              <a:t>اولتراسونیک</a:t>
            </a:r>
          </a:p>
          <a:p>
            <a:pPr algn="ctr"/>
            <a:r>
              <a:rPr lang="fa-IR" b="1" dirty="0">
                <a:cs typeface="B Nazanin" panose="00000400000000000000" pitchFamily="2" charset="-78"/>
              </a:rPr>
              <a:t>اینکباتور</a:t>
            </a:r>
          </a:p>
          <a:p>
            <a:endParaRPr lang="fa-IR" b="1" dirty="0">
              <a:cs typeface="B Nazanin" panose="00000400000000000000" pitchFamily="2" charset="-78"/>
            </a:endParaRPr>
          </a:p>
        </p:txBody>
      </p:sp>
      <p:sp>
        <p:nvSpPr>
          <p:cNvPr id="40" name="Rectangle 39"/>
          <p:cNvSpPr/>
          <p:nvPr/>
        </p:nvSpPr>
        <p:spPr>
          <a:xfrm>
            <a:off x="844505" y="3713416"/>
            <a:ext cx="1667444" cy="369332"/>
          </a:xfrm>
          <a:prstGeom prst="rect">
            <a:avLst/>
          </a:prstGeom>
        </p:spPr>
        <p:txBody>
          <a:bodyPr wrap="none">
            <a:spAutoFit/>
          </a:bodyPr>
          <a:lstStyle/>
          <a:p>
            <a:pPr algn="r" rtl="1"/>
            <a:r>
              <a:rPr lang="fa-IR" b="1" dirty="0" smtClean="0">
                <a:cs typeface="B Nazanin" panose="00000400000000000000" pitchFamily="2" charset="-78"/>
              </a:rPr>
              <a:t>سانتریفیوژ</a:t>
            </a:r>
            <a:r>
              <a:rPr lang="en-US" b="1" dirty="0" smtClean="0">
                <a:cs typeface="B Nazanin" panose="00000400000000000000" pitchFamily="2" charset="-78"/>
              </a:rPr>
              <a:t> </a:t>
            </a:r>
            <a:r>
              <a:rPr lang="fa-IR" b="1" dirty="0" smtClean="0">
                <a:cs typeface="B Nazanin" panose="00000400000000000000" pitchFamily="2" charset="-78"/>
              </a:rPr>
              <a:t>دور بالا</a:t>
            </a:r>
            <a:endParaRPr lang="fa-IR" b="1" dirty="0">
              <a:cs typeface="B Nazanin" panose="00000400000000000000" pitchFamily="2" charset="-78"/>
            </a:endParaRPr>
          </a:p>
        </p:txBody>
      </p:sp>
      <p:sp>
        <p:nvSpPr>
          <p:cNvPr id="41" name="Rectangle 40"/>
          <p:cNvSpPr/>
          <p:nvPr/>
        </p:nvSpPr>
        <p:spPr>
          <a:xfrm>
            <a:off x="3910746" y="1344918"/>
            <a:ext cx="1351652" cy="523220"/>
          </a:xfrm>
          <a:prstGeom prst="rect">
            <a:avLst/>
          </a:prstGeom>
        </p:spPr>
        <p:txBody>
          <a:bodyPr wrap="none">
            <a:spAutoFit/>
          </a:bodyPr>
          <a:lstStyle/>
          <a:p>
            <a:r>
              <a:rPr lang="fa-IR" sz="2800" b="1" dirty="0">
                <a:cs typeface="B Nazanin" panose="00000400000000000000" pitchFamily="2" charset="-78"/>
              </a:rPr>
              <a:t>گلاوباکس</a:t>
            </a:r>
          </a:p>
        </p:txBody>
      </p:sp>
      <p:sp>
        <p:nvSpPr>
          <p:cNvPr id="42" name="Rectangle 41"/>
          <p:cNvSpPr/>
          <p:nvPr/>
        </p:nvSpPr>
        <p:spPr>
          <a:xfrm>
            <a:off x="1565921" y="4072166"/>
            <a:ext cx="535724" cy="369332"/>
          </a:xfrm>
          <a:prstGeom prst="rect">
            <a:avLst/>
          </a:prstGeom>
        </p:spPr>
        <p:txBody>
          <a:bodyPr wrap="none">
            <a:spAutoFit/>
          </a:bodyPr>
          <a:lstStyle/>
          <a:p>
            <a:r>
              <a:rPr lang="fa-IR" b="1" dirty="0">
                <a:cs typeface="B Nazanin" panose="00000400000000000000" pitchFamily="2" charset="-78"/>
              </a:rPr>
              <a:t>آو</a:t>
            </a:r>
            <a:r>
              <a:rPr lang="fa-IR" dirty="0"/>
              <a:t>ن</a:t>
            </a:r>
            <a:r>
              <a:rPr lang="en-US" dirty="0"/>
              <a:t> </a:t>
            </a:r>
            <a:endParaRPr lang="en-US" b="1" dirty="0">
              <a:cs typeface="B Nazanin" panose="00000400000000000000" pitchFamily="2" charset="-78"/>
            </a:endParaRPr>
          </a:p>
        </p:txBody>
      </p:sp>
      <p:sp>
        <p:nvSpPr>
          <p:cNvPr id="43" name="Rectangle 42"/>
          <p:cNvSpPr/>
          <p:nvPr/>
        </p:nvSpPr>
        <p:spPr>
          <a:xfrm>
            <a:off x="6622289" y="4681258"/>
            <a:ext cx="1573477" cy="1661993"/>
          </a:xfrm>
          <a:prstGeom prst="rect">
            <a:avLst/>
          </a:prstGeom>
        </p:spPr>
        <p:txBody>
          <a:bodyPr wrap="square">
            <a:spAutoFit/>
          </a:bodyPr>
          <a:lstStyle/>
          <a:p>
            <a:pPr marL="0" lvl="1" defTabSz="889000">
              <a:lnSpc>
                <a:spcPct val="90000"/>
              </a:lnSpc>
              <a:spcAft>
                <a:spcPct val="15000"/>
              </a:spcAft>
            </a:pPr>
            <a:r>
              <a:rPr lang="en-US" sz="2000" dirty="0">
                <a:solidFill>
                  <a:srgbClr val="FFFF00"/>
                </a:solidFill>
                <a:latin typeface="Times New Roman" panose="02020603050405020304" pitchFamily="18" charset="0"/>
                <a:cs typeface="Times New Roman" panose="02020603050405020304" pitchFamily="18" charset="0"/>
              </a:rPr>
              <a:t>BET</a:t>
            </a:r>
          </a:p>
          <a:p>
            <a:pPr marL="0" lvl="1" defTabSz="889000">
              <a:lnSpc>
                <a:spcPct val="90000"/>
              </a:lnSpc>
              <a:spcAft>
                <a:spcPct val="15000"/>
              </a:spcAft>
            </a:pPr>
            <a:r>
              <a:rPr lang="en-US" sz="2000" dirty="0">
                <a:solidFill>
                  <a:srgbClr val="FFFF00"/>
                </a:solidFill>
                <a:latin typeface="Times New Roman" panose="02020603050405020304" pitchFamily="18" charset="0"/>
                <a:cs typeface="Times New Roman" panose="02020603050405020304" pitchFamily="18" charset="0"/>
              </a:rPr>
              <a:t>DRS</a:t>
            </a:r>
          </a:p>
          <a:p>
            <a:pPr marL="0" lvl="1" defTabSz="889000">
              <a:lnSpc>
                <a:spcPct val="90000"/>
              </a:lnSpc>
              <a:spcAft>
                <a:spcPct val="15000"/>
              </a:spcAft>
            </a:pPr>
            <a:r>
              <a:rPr lang="en-US" sz="2000" dirty="0" smtClean="0">
                <a:solidFill>
                  <a:srgbClr val="FFFF00"/>
                </a:solidFill>
                <a:latin typeface="Times New Roman" panose="02020603050405020304" pitchFamily="18" charset="0"/>
                <a:cs typeface="Times New Roman" panose="02020603050405020304" pitchFamily="18" charset="0"/>
              </a:rPr>
              <a:t>Microwave</a:t>
            </a:r>
          </a:p>
          <a:p>
            <a:pPr marL="0" lvl="1" defTabSz="889000">
              <a:lnSpc>
                <a:spcPct val="90000"/>
              </a:lnSpc>
              <a:spcAft>
                <a:spcPct val="15000"/>
              </a:spcAft>
            </a:pPr>
            <a:r>
              <a:rPr lang="en-US" sz="2000" dirty="0" smtClean="0">
                <a:solidFill>
                  <a:srgbClr val="FFFF00"/>
                </a:solidFill>
                <a:latin typeface="Times New Roman" panose="02020603050405020304" pitchFamily="18" charset="0"/>
                <a:cs typeface="Times New Roman" panose="02020603050405020304" pitchFamily="18" charset="0"/>
              </a:rPr>
              <a:t>Freeze Dryer</a:t>
            </a:r>
          </a:p>
          <a:p>
            <a:pPr marL="0" lvl="1" defTabSz="889000">
              <a:lnSpc>
                <a:spcPct val="90000"/>
              </a:lnSpc>
              <a:spcAft>
                <a:spcPct val="15000"/>
              </a:spcAft>
            </a:pP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3438130" y="6099211"/>
            <a:ext cx="2496196" cy="369332"/>
          </a:xfrm>
          <a:prstGeom prst="rect">
            <a:avLst/>
          </a:prstGeom>
        </p:spPr>
        <p:txBody>
          <a:bodyPr wrap="none">
            <a:spAutoFit/>
          </a:bodyPr>
          <a:lstStyle/>
          <a:p>
            <a:r>
              <a:rPr lang="fa-IR" b="1" dirty="0">
                <a:cs typeface="B Nazanin" panose="00000400000000000000" pitchFamily="2" charset="-78"/>
              </a:rPr>
              <a:t>مغناطیس سنج نمونه ارتعاشی</a:t>
            </a:r>
          </a:p>
        </p:txBody>
      </p:sp>
      <p:sp>
        <p:nvSpPr>
          <p:cNvPr id="29"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31"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40</a:t>
            </a:r>
            <a:endParaRPr lang="en-US" dirty="0">
              <a:cs typeface="B Titr" panose="00000700000000000000" pitchFamily="2" charset="-78"/>
            </a:endParaRPr>
          </a:p>
        </p:txBody>
      </p:sp>
    </p:spTree>
    <p:extLst>
      <p:ext uri="{BB962C8B-B14F-4D97-AF65-F5344CB8AC3E}">
        <p14:creationId xmlns:p14="http://schemas.microsoft.com/office/powerpoint/2010/main" val="3031923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915144" y="503621"/>
            <a:ext cx="4953000" cy="563563"/>
          </a:xfrm>
        </p:spPr>
        <p:txBody>
          <a:bodyPr/>
          <a:lstStyle/>
          <a:p>
            <a:r>
              <a:rPr lang="fa-IR" sz="3600" dirty="0">
                <a:effectLst>
                  <a:outerShdw blurRad="38100" dist="38100" dir="2700000" algn="tl">
                    <a:srgbClr val="000000">
                      <a:alpha val="43137"/>
                    </a:srgbClr>
                  </a:outerShdw>
                </a:effectLst>
                <a:cs typeface="B Titr" panose="00000700000000000000" pitchFamily="2" charset="-78"/>
              </a:rPr>
              <a:t>برنامه </a:t>
            </a:r>
            <a:r>
              <a:rPr lang="fa-IR" sz="3600" dirty="0" smtClean="0">
                <a:effectLst>
                  <a:outerShdw blurRad="38100" dist="38100" dir="2700000" algn="tl">
                    <a:srgbClr val="000000">
                      <a:alpha val="43137"/>
                    </a:srgbClr>
                  </a:outerShdw>
                </a:effectLst>
                <a:cs typeface="B Titr" panose="00000700000000000000" pitchFamily="2" charset="-78"/>
              </a:rPr>
              <a:t>دانشکده</a:t>
            </a:r>
            <a:endParaRPr lang="en-US" sz="3600" dirty="0">
              <a:effectLst>
                <a:outerShdw blurRad="38100" dist="38100" dir="2700000" algn="tl">
                  <a:srgbClr val="000000">
                    <a:alpha val="43137"/>
                  </a:srgbClr>
                </a:outerShdw>
              </a:effectLst>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grpSp>
        <p:nvGrpSpPr>
          <p:cNvPr id="24" name="Group 23"/>
          <p:cNvGrpSpPr/>
          <p:nvPr/>
        </p:nvGrpSpPr>
        <p:grpSpPr>
          <a:xfrm>
            <a:off x="576377" y="1916832"/>
            <a:ext cx="7759670" cy="4032448"/>
            <a:chOff x="635506" y="2067952"/>
            <a:chExt cx="7759670" cy="4032448"/>
          </a:xfrm>
        </p:grpSpPr>
        <p:grpSp>
          <p:nvGrpSpPr>
            <p:cNvPr id="6" name="Group 5"/>
            <p:cNvGrpSpPr/>
            <p:nvPr/>
          </p:nvGrpSpPr>
          <p:grpSpPr>
            <a:xfrm>
              <a:off x="3002226" y="4180769"/>
              <a:ext cx="5386198" cy="871200"/>
              <a:chOff x="2534681" y="313994"/>
              <a:chExt cx="5386198" cy="871200"/>
            </a:xfrm>
            <a:scene3d>
              <a:camera prst="orthographicFront"/>
              <a:lightRig rig="flat" dir="t"/>
            </a:scene3d>
          </p:grpSpPr>
          <p:sp>
            <p:nvSpPr>
              <p:cNvPr id="7" name="Rectangle 6"/>
              <p:cNvSpPr/>
              <p:nvPr/>
            </p:nvSpPr>
            <p:spPr>
              <a:xfrm>
                <a:off x="2534681" y="313994"/>
                <a:ext cx="5386198" cy="87120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sp>
          <p:sp>
            <p:nvSpPr>
              <p:cNvPr id="10" name="TextBox 9"/>
              <p:cNvSpPr txBox="1"/>
              <p:nvPr/>
            </p:nvSpPr>
            <p:spPr>
              <a:xfrm>
                <a:off x="2534681" y="313994"/>
                <a:ext cx="5386198" cy="8712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marL="285750" lvl="1" indent="-285750" algn="r" defTabSz="1822450" rtl="1">
                  <a:lnSpc>
                    <a:spcPct val="90000"/>
                  </a:lnSpc>
                  <a:spcBef>
                    <a:spcPct val="0"/>
                  </a:spcBef>
                  <a:spcAft>
                    <a:spcPct val="15000"/>
                  </a:spcAft>
                  <a:buChar char="••"/>
                </a:pPr>
                <a:endParaRPr lang="en-US" sz="4100" kern="1200" dirty="0"/>
              </a:p>
            </p:txBody>
          </p:sp>
        </p:grpSp>
        <p:grpSp>
          <p:nvGrpSpPr>
            <p:cNvPr id="11" name="Group 10"/>
            <p:cNvGrpSpPr/>
            <p:nvPr/>
          </p:nvGrpSpPr>
          <p:grpSpPr>
            <a:xfrm>
              <a:off x="3002226" y="5229200"/>
              <a:ext cx="5386198" cy="871200"/>
              <a:chOff x="2534681" y="1347627"/>
              <a:chExt cx="5386198" cy="871200"/>
            </a:xfrm>
            <a:scene3d>
              <a:camera prst="orthographicFront"/>
              <a:lightRig rig="flat" dir="t"/>
            </a:scene3d>
          </p:grpSpPr>
          <p:sp>
            <p:nvSpPr>
              <p:cNvPr id="13" name="Rectangle 12"/>
              <p:cNvSpPr/>
              <p:nvPr/>
            </p:nvSpPr>
            <p:spPr>
              <a:xfrm>
                <a:off x="2534681" y="1347627"/>
                <a:ext cx="5386198" cy="87120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shade val="80000"/>
                  <a:hueOff val="494355"/>
                  <a:satOff val="-1136"/>
                  <a:lumOff val="28034"/>
                  <a:alphaOff val="0"/>
                </a:schemeClr>
              </a:fillRef>
              <a:effectRef idx="2">
                <a:schemeClr val="accent2">
                  <a:shade val="80000"/>
                  <a:hueOff val="494355"/>
                  <a:satOff val="-1136"/>
                  <a:lumOff val="28034"/>
                  <a:alphaOff val="0"/>
                </a:schemeClr>
              </a:effectRef>
              <a:fontRef idx="minor">
                <a:schemeClr val="lt1"/>
              </a:fontRef>
            </p:style>
          </p:sp>
          <p:sp>
            <p:nvSpPr>
              <p:cNvPr id="14" name="TextBox 13"/>
              <p:cNvSpPr txBox="1"/>
              <p:nvPr/>
            </p:nvSpPr>
            <p:spPr>
              <a:xfrm>
                <a:off x="2534681" y="1347627"/>
                <a:ext cx="5386198" cy="8712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marL="285750" lvl="1" indent="-285750" algn="l" defTabSz="1822450">
                  <a:lnSpc>
                    <a:spcPct val="90000"/>
                  </a:lnSpc>
                  <a:spcBef>
                    <a:spcPct val="0"/>
                  </a:spcBef>
                  <a:spcAft>
                    <a:spcPct val="15000"/>
                  </a:spcAft>
                  <a:buChar char="••"/>
                </a:pPr>
                <a:endParaRPr lang="en-US" sz="4100" kern="1200"/>
              </a:p>
            </p:txBody>
          </p:sp>
        </p:grpSp>
        <p:grpSp>
          <p:nvGrpSpPr>
            <p:cNvPr id="15" name="Group 14"/>
            <p:cNvGrpSpPr/>
            <p:nvPr/>
          </p:nvGrpSpPr>
          <p:grpSpPr>
            <a:xfrm>
              <a:off x="3002226" y="2073459"/>
              <a:ext cx="5386198" cy="871200"/>
              <a:chOff x="2534681" y="313994"/>
              <a:chExt cx="5386198" cy="871200"/>
            </a:xfrm>
            <a:scene3d>
              <a:camera prst="orthographicFront"/>
              <a:lightRig rig="flat" dir="t"/>
            </a:scene3d>
          </p:grpSpPr>
          <p:sp>
            <p:nvSpPr>
              <p:cNvPr id="16" name="Rectangle 15"/>
              <p:cNvSpPr/>
              <p:nvPr/>
            </p:nvSpPr>
            <p:spPr>
              <a:xfrm>
                <a:off x="2534681" y="313994"/>
                <a:ext cx="5386198" cy="87120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sp>
          <p:sp>
            <p:nvSpPr>
              <p:cNvPr id="17" name="TextBox 16"/>
              <p:cNvSpPr txBox="1"/>
              <p:nvPr/>
            </p:nvSpPr>
            <p:spPr>
              <a:xfrm>
                <a:off x="2534681" y="313994"/>
                <a:ext cx="5386198" cy="8712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marL="285750" lvl="1" indent="-285750" algn="r" defTabSz="1822450" rtl="1">
                  <a:lnSpc>
                    <a:spcPct val="90000"/>
                  </a:lnSpc>
                  <a:spcBef>
                    <a:spcPct val="0"/>
                  </a:spcBef>
                  <a:spcAft>
                    <a:spcPct val="15000"/>
                  </a:spcAft>
                  <a:buChar char="••"/>
                </a:pPr>
                <a:endParaRPr lang="en-US" sz="4100" kern="1200" dirty="0"/>
              </a:p>
            </p:txBody>
          </p:sp>
        </p:grpSp>
        <p:grpSp>
          <p:nvGrpSpPr>
            <p:cNvPr id="18" name="Group 17"/>
            <p:cNvGrpSpPr/>
            <p:nvPr/>
          </p:nvGrpSpPr>
          <p:grpSpPr>
            <a:xfrm>
              <a:off x="3008978" y="3137269"/>
              <a:ext cx="5386198" cy="871200"/>
              <a:chOff x="2534681" y="1347627"/>
              <a:chExt cx="5386198" cy="871200"/>
            </a:xfrm>
            <a:scene3d>
              <a:camera prst="orthographicFront"/>
              <a:lightRig rig="flat" dir="t"/>
            </a:scene3d>
          </p:grpSpPr>
          <p:sp>
            <p:nvSpPr>
              <p:cNvPr id="19" name="Rectangle 18"/>
              <p:cNvSpPr/>
              <p:nvPr/>
            </p:nvSpPr>
            <p:spPr>
              <a:xfrm>
                <a:off x="2534681" y="1347627"/>
                <a:ext cx="5386198" cy="87120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shade val="80000"/>
                  <a:hueOff val="494355"/>
                  <a:satOff val="-1136"/>
                  <a:lumOff val="28034"/>
                  <a:alphaOff val="0"/>
                </a:schemeClr>
              </a:fillRef>
              <a:effectRef idx="2">
                <a:schemeClr val="accent2">
                  <a:shade val="80000"/>
                  <a:hueOff val="494355"/>
                  <a:satOff val="-1136"/>
                  <a:lumOff val="28034"/>
                  <a:alphaOff val="0"/>
                </a:schemeClr>
              </a:effectRef>
              <a:fontRef idx="minor">
                <a:schemeClr val="lt1"/>
              </a:fontRef>
            </p:style>
          </p:sp>
          <p:sp>
            <p:nvSpPr>
              <p:cNvPr id="20" name="TextBox 19"/>
              <p:cNvSpPr txBox="1"/>
              <p:nvPr/>
            </p:nvSpPr>
            <p:spPr>
              <a:xfrm>
                <a:off x="2534681" y="1347627"/>
                <a:ext cx="5386198" cy="8712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marL="285750" lvl="1" indent="-285750" algn="l" defTabSz="1822450">
                  <a:lnSpc>
                    <a:spcPct val="90000"/>
                  </a:lnSpc>
                  <a:spcBef>
                    <a:spcPct val="0"/>
                  </a:spcBef>
                  <a:spcAft>
                    <a:spcPct val="15000"/>
                  </a:spcAft>
                  <a:buChar char="••"/>
                </a:pPr>
                <a:endParaRPr lang="en-US" sz="4100" kern="1200"/>
              </a:p>
            </p:txBody>
          </p:sp>
        </p:grpSp>
        <p:sp>
          <p:nvSpPr>
            <p:cNvPr id="2" name="Left Brace 1"/>
            <p:cNvSpPr/>
            <p:nvPr/>
          </p:nvSpPr>
          <p:spPr>
            <a:xfrm>
              <a:off x="2411760" y="2067952"/>
              <a:ext cx="288032" cy="4032448"/>
            </a:xfrm>
            <a:prstGeom prst="lef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635506" y="3791788"/>
              <a:ext cx="1467068" cy="584775"/>
            </a:xfrm>
            <a:prstGeom prst="rect">
              <a:avLst/>
            </a:prstGeom>
          </p:spPr>
          <p:txBody>
            <a:bodyPr wrap="none">
              <a:spAutoFit/>
            </a:bodyPr>
            <a:lstStyle/>
            <a:p>
              <a:r>
                <a:rPr lang="fa-IR" sz="3200" dirty="0">
                  <a:effectLst>
                    <a:outerShdw blurRad="38100" dist="38100" dir="2700000" algn="tl">
                      <a:srgbClr val="000000">
                        <a:alpha val="43137"/>
                      </a:srgbClr>
                    </a:outerShdw>
                  </a:effectLst>
                  <a:cs typeface="B Titr" panose="00000700000000000000" pitchFamily="2" charset="-78"/>
                </a:rPr>
                <a:t>برنامه ها</a:t>
              </a:r>
              <a:endParaRPr lang="en-US" sz="3200" dirty="0">
                <a:cs typeface="B Titr" panose="00000700000000000000" pitchFamily="2" charset="-78"/>
              </a:endParaRPr>
            </a:p>
          </p:txBody>
        </p:sp>
        <p:sp>
          <p:nvSpPr>
            <p:cNvPr id="5" name="Rectangle 4"/>
            <p:cNvSpPr/>
            <p:nvPr/>
          </p:nvSpPr>
          <p:spPr>
            <a:xfrm>
              <a:off x="5118580" y="5341634"/>
              <a:ext cx="1476686" cy="646331"/>
            </a:xfrm>
            <a:prstGeom prst="rect">
              <a:avLst/>
            </a:prstGeom>
          </p:spPr>
          <p:txBody>
            <a:bodyPr wrap="none">
              <a:spAutoFit/>
            </a:bodyPr>
            <a:lstStyle/>
            <a:p>
              <a:r>
                <a:rPr lang="fa-IR" sz="3600" b="1" dirty="0">
                  <a:solidFill>
                    <a:srgbClr val="000000"/>
                  </a:solidFill>
                  <a:latin typeface="Calibri" panose="020F0502020204030204" pitchFamily="34" charset="0"/>
                  <a:cs typeface="B Titr" panose="00000700000000000000" pitchFamily="2" charset="-78"/>
                </a:rPr>
                <a:t>فرهنگی</a:t>
              </a:r>
              <a:endParaRPr lang="en-US" sz="3600" dirty="0">
                <a:cs typeface="B Titr" panose="00000700000000000000" pitchFamily="2" charset="-78"/>
              </a:endParaRPr>
            </a:p>
          </p:txBody>
        </p:sp>
        <p:sp>
          <p:nvSpPr>
            <p:cNvPr id="21" name="Rectangle 20"/>
            <p:cNvSpPr/>
            <p:nvPr/>
          </p:nvSpPr>
          <p:spPr>
            <a:xfrm>
              <a:off x="5064880" y="4326193"/>
              <a:ext cx="1550424" cy="646331"/>
            </a:xfrm>
            <a:prstGeom prst="rect">
              <a:avLst/>
            </a:prstGeom>
          </p:spPr>
          <p:txBody>
            <a:bodyPr wrap="none">
              <a:spAutoFit/>
            </a:bodyPr>
            <a:lstStyle/>
            <a:p>
              <a:r>
                <a:rPr lang="fa-IR" sz="3600" b="1" dirty="0">
                  <a:solidFill>
                    <a:srgbClr val="000000"/>
                  </a:solidFill>
                  <a:latin typeface="Calibri" panose="020F0502020204030204" pitchFamily="34" charset="0"/>
                  <a:cs typeface="B Titr" panose="00000700000000000000" pitchFamily="2" charset="-78"/>
                </a:rPr>
                <a:t>پژوهشی</a:t>
              </a:r>
              <a:endParaRPr lang="en-US" sz="3600" dirty="0">
                <a:cs typeface="B Titr" panose="00000700000000000000" pitchFamily="2" charset="-78"/>
              </a:endParaRPr>
            </a:p>
          </p:txBody>
        </p:sp>
        <p:sp>
          <p:nvSpPr>
            <p:cNvPr id="22" name="Rectangle 21"/>
            <p:cNvSpPr/>
            <p:nvPr/>
          </p:nvSpPr>
          <p:spPr>
            <a:xfrm>
              <a:off x="5007974" y="3300480"/>
              <a:ext cx="1593706" cy="646331"/>
            </a:xfrm>
            <a:prstGeom prst="rect">
              <a:avLst/>
            </a:prstGeom>
          </p:spPr>
          <p:txBody>
            <a:bodyPr wrap="none">
              <a:spAutoFit/>
            </a:bodyPr>
            <a:lstStyle/>
            <a:p>
              <a:r>
                <a:rPr lang="fa-IR" sz="3600" b="1" dirty="0">
                  <a:solidFill>
                    <a:srgbClr val="000000"/>
                  </a:solidFill>
                  <a:latin typeface="Calibri" panose="020F0502020204030204" pitchFamily="34" charset="0"/>
                  <a:cs typeface="B Titr" panose="00000700000000000000" pitchFamily="2" charset="-78"/>
                </a:rPr>
                <a:t>آموزشی</a:t>
              </a:r>
              <a:endParaRPr lang="en-US" sz="3600" dirty="0">
                <a:cs typeface="B Titr" panose="00000700000000000000" pitchFamily="2" charset="-78"/>
              </a:endParaRPr>
            </a:p>
          </p:txBody>
        </p:sp>
        <p:sp>
          <p:nvSpPr>
            <p:cNvPr id="23" name="Rectangle 22"/>
            <p:cNvSpPr/>
            <p:nvPr/>
          </p:nvSpPr>
          <p:spPr>
            <a:xfrm>
              <a:off x="5252272" y="2259647"/>
              <a:ext cx="1181734" cy="646331"/>
            </a:xfrm>
            <a:prstGeom prst="rect">
              <a:avLst/>
            </a:prstGeom>
          </p:spPr>
          <p:txBody>
            <a:bodyPr wrap="none">
              <a:spAutoFit/>
            </a:bodyPr>
            <a:lstStyle/>
            <a:p>
              <a:r>
                <a:rPr lang="fa-IR" sz="3600" b="1" dirty="0">
                  <a:solidFill>
                    <a:srgbClr val="000000"/>
                  </a:solidFill>
                  <a:latin typeface="Calibri" panose="020F0502020204030204" pitchFamily="34" charset="0"/>
                  <a:cs typeface="B Titr" panose="00000700000000000000" pitchFamily="2" charset="-78"/>
                </a:rPr>
                <a:t>اداری</a:t>
              </a:r>
              <a:endParaRPr lang="en-US" sz="3600" dirty="0">
                <a:cs typeface="B Titr" panose="00000700000000000000" pitchFamily="2" charset="-78"/>
              </a:endParaRPr>
            </a:p>
          </p:txBody>
        </p:sp>
      </p:grpSp>
      <p:sp>
        <p:nvSpPr>
          <p:cNvPr id="26"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27"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41</a:t>
            </a:r>
            <a:endParaRPr lang="en-US" dirty="0">
              <a:cs typeface="B Titr" panose="00000700000000000000" pitchFamily="2" charset="-78"/>
            </a:endParaRPr>
          </a:p>
        </p:txBody>
      </p:sp>
    </p:spTree>
    <p:extLst>
      <p:ext uri="{BB962C8B-B14F-4D97-AF65-F5344CB8AC3E}">
        <p14:creationId xmlns:p14="http://schemas.microsoft.com/office/powerpoint/2010/main" val="1991653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923987" y="503898"/>
            <a:ext cx="4953000" cy="563563"/>
          </a:xfrm>
        </p:spPr>
        <p:txBody>
          <a:bodyPr/>
          <a:lstStyle/>
          <a:p>
            <a:r>
              <a:rPr lang="fa-IR" sz="2400" dirty="0">
                <a:effectLst>
                  <a:outerShdw blurRad="38100" dist="38100" dir="2700000" algn="tl">
                    <a:srgbClr val="000000">
                      <a:alpha val="43137"/>
                    </a:srgbClr>
                  </a:outerShdw>
                </a:effectLst>
                <a:cs typeface="B Titr" panose="00000700000000000000" pitchFamily="2" charset="-78"/>
              </a:rPr>
              <a:t>برنامه </a:t>
            </a:r>
            <a:r>
              <a:rPr lang="fa-IR" sz="2400" dirty="0" smtClean="0">
                <a:effectLst>
                  <a:outerShdw blurRad="38100" dist="38100" dir="2700000" algn="tl">
                    <a:srgbClr val="000000">
                      <a:alpha val="43137"/>
                    </a:srgbClr>
                  </a:outerShdw>
                </a:effectLst>
                <a:cs typeface="B Titr" panose="00000700000000000000" pitchFamily="2" charset="-78"/>
              </a:rPr>
              <a:t>های بخش اداری</a:t>
            </a:r>
            <a:endParaRPr lang="en-US" sz="2400" dirty="0">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6" name="Rounded Rectangle 4"/>
          <p:cNvSpPr txBox="1"/>
          <p:nvPr/>
        </p:nvSpPr>
        <p:spPr>
          <a:xfrm>
            <a:off x="5253584" y="4256529"/>
            <a:ext cx="1681547" cy="924894"/>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0" lvl="1" indent="0" algn="l" defTabSz="889000">
              <a:lnSpc>
                <a:spcPct val="100000"/>
              </a:lnSpc>
              <a:spcBef>
                <a:spcPct val="0"/>
              </a:spcBef>
              <a:spcAft>
                <a:spcPts val="0"/>
              </a:spcAft>
              <a:buChar char="••"/>
            </a:pPr>
            <a:endParaRPr lang="en-US" sz="2000" kern="1200" dirty="0">
              <a:latin typeface="Times New Roman" panose="02020603050405020304" pitchFamily="18" charset="0"/>
              <a:cs typeface="Times New Roman" panose="02020603050405020304" pitchFamily="18" charset="0"/>
            </a:endParaRPr>
          </a:p>
        </p:txBody>
      </p:sp>
      <p:sp>
        <p:nvSpPr>
          <p:cNvPr id="3" name="Rectangle 2"/>
          <p:cNvSpPr/>
          <p:nvPr/>
        </p:nvSpPr>
        <p:spPr>
          <a:xfrm>
            <a:off x="323528" y="1751905"/>
            <a:ext cx="8423756" cy="3693319"/>
          </a:xfrm>
          <a:prstGeom prst="rect">
            <a:avLst/>
          </a:prstGeom>
        </p:spPr>
        <p:txBody>
          <a:bodyPr wrap="square">
            <a:spAutoFit/>
          </a:bodyPr>
          <a:lstStyle/>
          <a:p>
            <a:pPr marL="285750" lvl="0" indent="-285750" algn="r" rtl="1">
              <a:buFont typeface="Arial" panose="020B0604020202020204" pitchFamily="34" charset="0"/>
              <a:buChar char="•"/>
            </a:pPr>
            <a:r>
              <a:rPr lang="fa-IR" dirty="0">
                <a:cs typeface="B Zar" panose="00000400000000000000" pitchFamily="2" charset="-78"/>
              </a:rPr>
              <a:t>جذب اعضای هیات علمی متخصص، با تجربه در زمینه آموزش و تحقیقاتی در حوزه تحصیلات تکمیلی </a:t>
            </a:r>
            <a:endParaRPr lang="fa-IR" dirty="0" smtClean="0">
              <a:cs typeface="B Zar" panose="00000400000000000000" pitchFamily="2" charset="-78"/>
            </a:endParaRPr>
          </a:p>
          <a:p>
            <a:pPr lvl="0" algn="r" rtl="1"/>
            <a:endParaRPr lang="en-US" dirty="0">
              <a:cs typeface="B Zar" panose="00000400000000000000" pitchFamily="2" charset="-78"/>
            </a:endParaRPr>
          </a:p>
          <a:p>
            <a:pPr marL="285750" lvl="0" indent="-285750" algn="r" rtl="1">
              <a:buFont typeface="Arial" panose="020B0604020202020204" pitchFamily="34" charset="0"/>
              <a:buChar char="•"/>
            </a:pPr>
            <a:r>
              <a:rPr lang="fa-IR" dirty="0">
                <a:cs typeface="B Zar" panose="00000400000000000000" pitchFamily="2" charset="-78"/>
              </a:rPr>
              <a:t>افزایش نسبت اعضای هیات علمی دانشیار و بالاتر به کل اعضای هیات علمی (ارتقاء مرتبه اعضای هیات علمی</a:t>
            </a:r>
            <a:r>
              <a:rPr lang="fa-IR" dirty="0" smtClean="0">
                <a:cs typeface="B Zar" panose="00000400000000000000" pitchFamily="2" charset="-78"/>
              </a:rPr>
              <a:t>)</a:t>
            </a:r>
          </a:p>
          <a:p>
            <a:pPr lvl="0" algn="r" rtl="1"/>
            <a:endParaRPr lang="en-US" dirty="0">
              <a:cs typeface="B Zar" panose="00000400000000000000" pitchFamily="2" charset="-78"/>
            </a:endParaRPr>
          </a:p>
          <a:p>
            <a:pPr marL="285750" lvl="0" indent="-285750" algn="r" rtl="1">
              <a:buFont typeface="Arial" panose="020B0604020202020204" pitchFamily="34" charset="0"/>
              <a:buChar char="•"/>
            </a:pPr>
            <a:r>
              <a:rPr lang="fa-IR" dirty="0">
                <a:cs typeface="B Zar" panose="00000400000000000000" pitchFamily="2" charset="-78"/>
              </a:rPr>
              <a:t>افزایش کارشناسان آموزشی برای کار در آزمایشگاه های تحقیقاتی و </a:t>
            </a:r>
            <a:r>
              <a:rPr lang="fa-IR" dirty="0" smtClean="0">
                <a:cs typeface="B Zar" panose="00000400000000000000" pitchFamily="2" charset="-78"/>
              </a:rPr>
              <a:t>آموزش</a:t>
            </a:r>
          </a:p>
          <a:p>
            <a:pPr lvl="0" algn="r" rtl="1"/>
            <a:endParaRPr lang="en-US" dirty="0">
              <a:cs typeface="B Zar" panose="00000400000000000000" pitchFamily="2" charset="-78"/>
            </a:endParaRPr>
          </a:p>
          <a:p>
            <a:pPr marL="285750" lvl="0" indent="-285750" algn="r" rtl="1">
              <a:buFont typeface="Arial" panose="020B0604020202020204" pitchFamily="34" charset="0"/>
              <a:buChar char="•"/>
            </a:pPr>
            <a:r>
              <a:rPr lang="fa-IR" dirty="0">
                <a:cs typeface="B Zar" panose="00000400000000000000" pitchFamily="2" charset="-78"/>
              </a:rPr>
              <a:t>مکانیزه نمودن سیستم انبارداری مواد شیمیایی و شیشه آلات </a:t>
            </a:r>
            <a:r>
              <a:rPr lang="fa-IR" dirty="0" smtClean="0">
                <a:cs typeface="B Zar" panose="00000400000000000000" pitchFamily="2" charset="-78"/>
              </a:rPr>
              <a:t>دانشکده</a:t>
            </a:r>
          </a:p>
          <a:p>
            <a:pPr lvl="0" algn="r" rtl="1"/>
            <a:endParaRPr lang="en-US" dirty="0">
              <a:cs typeface="B Zar" panose="00000400000000000000" pitchFamily="2" charset="-78"/>
            </a:endParaRPr>
          </a:p>
          <a:p>
            <a:pPr marL="285750" lvl="0" indent="-285750" algn="r" rtl="1">
              <a:buFont typeface="Arial" panose="020B0604020202020204" pitchFamily="34" charset="0"/>
              <a:buChar char="•"/>
            </a:pPr>
            <a:r>
              <a:rPr lang="fa-IR" dirty="0">
                <a:cs typeface="B Zar" panose="00000400000000000000" pitchFamily="2" charset="-78"/>
              </a:rPr>
              <a:t>تجهیز آزمایشگاه مرکزی دانشکده با دستگاه های پیشرفته تحقیقاتی </a:t>
            </a:r>
            <a:endParaRPr lang="fa-IR" dirty="0" smtClean="0">
              <a:cs typeface="B Zar" panose="00000400000000000000" pitchFamily="2" charset="-78"/>
            </a:endParaRPr>
          </a:p>
          <a:p>
            <a:pPr algn="r" rtl="1"/>
            <a:endParaRPr lang="en-US" dirty="0">
              <a:cs typeface="B Zar" panose="00000400000000000000" pitchFamily="2" charset="-78"/>
            </a:endParaRPr>
          </a:p>
          <a:p>
            <a:pPr marL="285750" lvl="0" indent="-285750" algn="r" rtl="1">
              <a:buFont typeface="Arial" panose="020B0604020202020204" pitchFamily="34" charset="0"/>
              <a:buChar char="•"/>
            </a:pPr>
            <a:r>
              <a:rPr lang="fa-IR" dirty="0">
                <a:cs typeface="B Zar" panose="00000400000000000000" pitchFamily="2" charset="-78"/>
              </a:rPr>
              <a:t>استاندارد سازی آزمایشگاه های </a:t>
            </a:r>
            <a:r>
              <a:rPr lang="fa-IR" dirty="0" smtClean="0">
                <a:cs typeface="B Zar" panose="00000400000000000000" pitchFamily="2" charset="-78"/>
              </a:rPr>
              <a:t>تحقیقاتی</a:t>
            </a:r>
          </a:p>
          <a:p>
            <a:pPr lvl="0" algn="r" rtl="1"/>
            <a:endParaRPr lang="en-US" dirty="0">
              <a:cs typeface="B Zar" panose="00000400000000000000" pitchFamily="2" charset="-78"/>
            </a:endParaRPr>
          </a:p>
          <a:p>
            <a:pPr marL="285750" lvl="0" indent="-285750" algn="r" rtl="1">
              <a:buFont typeface="Arial" panose="020B0604020202020204" pitchFamily="34" charset="0"/>
              <a:buChar char="•"/>
            </a:pPr>
            <a:r>
              <a:rPr lang="fa-IR" dirty="0">
                <a:cs typeface="B Zar" panose="00000400000000000000" pitchFamily="2" charset="-78"/>
              </a:rPr>
              <a:t>خرید کتب و نشریات جدید ( کاغذی و الکترونیکی)</a:t>
            </a:r>
            <a:endParaRPr lang="en-US" dirty="0">
              <a:cs typeface="B Zar" panose="00000400000000000000" pitchFamily="2" charset="-78"/>
            </a:endParaRPr>
          </a:p>
        </p:txBody>
      </p:sp>
      <p:sp>
        <p:nvSpPr>
          <p:cNvPr id="10"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42</a:t>
            </a:r>
            <a:endParaRPr lang="en-US" dirty="0">
              <a:cs typeface="B Titr" panose="00000700000000000000" pitchFamily="2" charset="-78"/>
            </a:endParaRPr>
          </a:p>
        </p:txBody>
      </p:sp>
    </p:spTree>
    <p:extLst>
      <p:ext uri="{BB962C8B-B14F-4D97-AF65-F5344CB8AC3E}">
        <p14:creationId xmlns:p14="http://schemas.microsoft.com/office/powerpoint/2010/main" val="1474612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40160"/>
            <a:ext cx="8305800" cy="4613835"/>
          </a:xfrm>
        </p:spPr>
        <p:txBody>
          <a:bodyPr/>
          <a:lstStyle/>
          <a:p>
            <a:pPr lvl="0" algn="r" rtl="1"/>
            <a:r>
              <a:rPr lang="fa-IR" sz="2000" dirty="0">
                <a:cs typeface="B Zar" panose="00000400000000000000" pitchFamily="2" charset="-78"/>
              </a:rPr>
              <a:t>راه اندازی گرایش های جدید تحصیلات تکمیلی با توجه به نیازهای روز کشور و حرکت به سوی دانشگاه </a:t>
            </a:r>
            <a:r>
              <a:rPr lang="fa-IR" sz="2000" dirty="0" smtClean="0">
                <a:cs typeface="B Zar" panose="00000400000000000000" pitchFamily="2" charset="-78"/>
              </a:rPr>
              <a:t>کارآفرین</a:t>
            </a:r>
            <a:endParaRPr lang="en-US" sz="2000" dirty="0">
              <a:cs typeface="B Zar" panose="00000400000000000000" pitchFamily="2" charset="-78"/>
            </a:endParaRPr>
          </a:p>
          <a:p>
            <a:pPr lvl="0" algn="r" rtl="1"/>
            <a:r>
              <a:rPr lang="fa-IR" sz="2000" dirty="0">
                <a:cs typeface="B Zar" panose="00000400000000000000" pitchFamily="2" charset="-78"/>
              </a:rPr>
              <a:t>امضاء تفاهم نامه همکاری با مراکز علمی و تحقیقاتی خارجی مانند دانشگاه</a:t>
            </a:r>
            <a:r>
              <a:rPr lang="en-US" sz="2000" dirty="0">
                <a:cs typeface="B Zar" panose="00000400000000000000" pitchFamily="2" charset="-78"/>
              </a:rPr>
              <a:t>NUS </a:t>
            </a:r>
            <a:r>
              <a:rPr lang="fa-IR" sz="2000" dirty="0">
                <a:cs typeface="B Zar" panose="00000400000000000000" pitchFamily="2" charset="-78"/>
              </a:rPr>
              <a:t>جهت ارتباطات علمی، تبادل دانشجو و کار پژوهشی مشترک </a:t>
            </a:r>
            <a:endParaRPr lang="en-US" sz="2000" dirty="0">
              <a:cs typeface="B Zar" panose="00000400000000000000" pitchFamily="2" charset="-78"/>
            </a:endParaRPr>
          </a:p>
          <a:p>
            <a:pPr lvl="0" algn="r" rtl="1"/>
            <a:r>
              <a:rPr lang="fa-IR" sz="2000" dirty="0">
                <a:cs typeface="B Zar" panose="00000400000000000000" pitchFamily="2" charset="-78"/>
              </a:rPr>
              <a:t>برگزاری کارگاه های ایمنی آزمایشگاه برای اساتید و دانشجویان تحصیلات </a:t>
            </a:r>
            <a:r>
              <a:rPr lang="fa-IR" sz="2000" dirty="0" smtClean="0">
                <a:cs typeface="B Zar" panose="00000400000000000000" pitchFamily="2" charset="-78"/>
              </a:rPr>
              <a:t>تکمیلی</a:t>
            </a:r>
            <a:endParaRPr lang="en-US" sz="2000" dirty="0">
              <a:cs typeface="B Zar" panose="00000400000000000000" pitchFamily="2" charset="-78"/>
            </a:endParaRPr>
          </a:p>
          <a:p>
            <a:pPr lvl="0" algn="r" rtl="1"/>
            <a:r>
              <a:rPr lang="fa-IR" sz="2000" dirty="0">
                <a:cs typeface="B Zar" panose="00000400000000000000" pitchFamily="2" charset="-78"/>
              </a:rPr>
              <a:t>استفاده از فرصت های مطالعاتی داخل و خارج از کشور توسط اعضای هیات علمی و دانشجویان </a:t>
            </a:r>
            <a:r>
              <a:rPr lang="fa-IR" sz="2000" dirty="0" smtClean="0">
                <a:cs typeface="B Zar" panose="00000400000000000000" pitchFamily="2" charset="-78"/>
              </a:rPr>
              <a:t>دکتری</a:t>
            </a:r>
            <a:endParaRPr lang="en-US" sz="2000" dirty="0">
              <a:cs typeface="B Zar" panose="00000400000000000000" pitchFamily="2" charset="-78"/>
            </a:endParaRPr>
          </a:p>
          <a:p>
            <a:pPr lvl="0" algn="r" rtl="1"/>
            <a:r>
              <a:rPr lang="fa-IR" sz="2000" dirty="0">
                <a:cs typeface="B Zar" panose="00000400000000000000" pitchFamily="2" charset="-78"/>
              </a:rPr>
              <a:t>جذب دانشجویان نخبه و رتبه های ممتاز برای ادامه تحصیل در حوزه تحصیلات </a:t>
            </a:r>
            <a:r>
              <a:rPr lang="fa-IR" sz="2000" dirty="0" smtClean="0">
                <a:cs typeface="B Zar" panose="00000400000000000000" pitchFamily="2" charset="-78"/>
              </a:rPr>
              <a:t>تکمیلی</a:t>
            </a:r>
            <a:endParaRPr lang="en-US" sz="2000" dirty="0">
              <a:cs typeface="B Zar" panose="00000400000000000000" pitchFamily="2" charset="-78"/>
            </a:endParaRPr>
          </a:p>
          <a:p>
            <a:pPr lvl="0" algn="r" rtl="1"/>
            <a:r>
              <a:rPr lang="fa-IR" sz="2000" dirty="0">
                <a:cs typeface="B Zar" panose="00000400000000000000" pitchFamily="2" charset="-78"/>
              </a:rPr>
              <a:t>افزایش میانگین امتیازهای آموزشی و پژوهشی اعضای هیات علمی </a:t>
            </a:r>
            <a:r>
              <a:rPr lang="fa-IR" sz="2000" dirty="0" smtClean="0">
                <a:cs typeface="B Zar" panose="00000400000000000000" pitchFamily="2" charset="-78"/>
              </a:rPr>
              <a:t>دانشکده</a:t>
            </a:r>
            <a:endParaRPr lang="en-US" sz="2000" dirty="0">
              <a:cs typeface="B Zar" panose="00000400000000000000" pitchFamily="2" charset="-78"/>
            </a:endParaRPr>
          </a:p>
          <a:p>
            <a:pPr lvl="0" algn="r" rtl="1"/>
            <a:r>
              <a:rPr lang="fa-IR" sz="2000" dirty="0">
                <a:cs typeface="B Zar" panose="00000400000000000000" pitchFamily="2" charset="-78"/>
              </a:rPr>
              <a:t>کاهش ضریب ماندگاری دانشجویان تحصیلات تکمیلی</a:t>
            </a:r>
            <a:endParaRPr lang="en-US" sz="2000" dirty="0">
              <a:cs typeface="B Zar" panose="00000400000000000000" pitchFamily="2" charset="-78"/>
            </a:endParaRPr>
          </a:p>
          <a:p>
            <a:pPr lvl="0" algn="r" rtl="1"/>
            <a:r>
              <a:rPr lang="fa-IR" sz="2000" dirty="0">
                <a:cs typeface="B Zar" panose="00000400000000000000" pitchFamily="2" charset="-78"/>
              </a:rPr>
              <a:t>تبادل دانشجو با دانشگاه های خارج از کشور</a:t>
            </a:r>
            <a:endParaRPr lang="en-US" sz="2000" dirty="0">
              <a:cs typeface="B Zar" panose="00000400000000000000" pitchFamily="2" charset="-78"/>
            </a:endParaRPr>
          </a:p>
          <a:p>
            <a:pPr marL="0" indent="0" algn="r" rtl="1">
              <a:buNone/>
            </a:pPr>
            <a:endParaRPr lang="en-US" sz="2000" dirty="0">
              <a:cs typeface="B Zar" panose="00000400000000000000" pitchFamily="2" charset="-78"/>
            </a:endParaRPr>
          </a:p>
        </p:txBody>
      </p:sp>
      <p:sp>
        <p:nvSpPr>
          <p:cNvPr id="12" name="Title 11"/>
          <p:cNvSpPr>
            <a:spLocks noGrp="1"/>
          </p:cNvSpPr>
          <p:nvPr>
            <p:ph type="title"/>
          </p:nvPr>
        </p:nvSpPr>
        <p:spPr>
          <a:xfrm>
            <a:off x="683568" y="465523"/>
            <a:ext cx="4953000" cy="563563"/>
          </a:xfrm>
        </p:spPr>
        <p:txBody>
          <a:bodyPr/>
          <a:lstStyle/>
          <a:p>
            <a:r>
              <a:rPr lang="fa-IR" sz="2400" dirty="0">
                <a:effectLst>
                  <a:outerShdw blurRad="38100" dist="38100" dir="2700000" algn="tl">
                    <a:srgbClr val="000000">
                      <a:alpha val="43137"/>
                    </a:srgbClr>
                  </a:outerShdw>
                </a:effectLst>
                <a:cs typeface="B Titr" panose="00000700000000000000" pitchFamily="2" charset="-78"/>
              </a:rPr>
              <a:t>برنامه های بخش </a:t>
            </a:r>
            <a:r>
              <a:rPr lang="fa-IR" sz="2400" dirty="0" smtClean="0">
                <a:effectLst>
                  <a:outerShdw blurRad="38100" dist="38100" dir="2700000" algn="tl">
                    <a:srgbClr val="000000">
                      <a:alpha val="43137"/>
                    </a:srgbClr>
                  </a:outerShdw>
                </a:effectLst>
                <a:cs typeface="B Titr" panose="00000700000000000000" pitchFamily="2" charset="-78"/>
              </a:rPr>
              <a:t>آموزشی</a:t>
            </a:r>
            <a:endParaRPr lang="en-US" sz="2400" dirty="0">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7"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43</a:t>
            </a:r>
            <a:endParaRPr lang="en-US" dirty="0">
              <a:cs typeface="B Titr" panose="00000700000000000000" pitchFamily="2" charset="-78"/>
            </a:endParaRPr>
          </a:p>
        </p:txBody>
      </p:sp>
    </p:spTree>
    <p:extLst>
      <p:ext uri="{BB962C8B-B14F-4D97-AF65-F5344CB8AC3E}">
        <p14:creationId xmlns:p14="http://schemas.microsoft.com/office/powerpoint/2010/main" val="2597177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121558" y="167044"/>
            <a:ext cx="22442"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a:xfrm>
            <a:off x="251520" y="1412776"/>
            <a:ext cx="8343214" cy="5029200"/>
          </a:xfrm>
        </p:spPr>
        <p:txBody>
          <a:bodyPr/>
          <a:lstStyle/>
          <a:p>
            <a:pPr lvl="0" algn="r" rtl="1"/>
            <a:r>
              <a:rPr lang="fa-IR" sz="1800" dirty="0">
                <a:cs typeface="B Zar" panose="00000400000000000000" pitchFamily="2" charset="-78"/>
              </a:rPr>
              <a:t>برگزاری سمینارها  و همایش های علمی و تخصصی  با همکاری انجمن علمی و صنایع</a:t>
            </a:r>
            <a:endParaRPr lang="en-US" sz="1800" dirty="0">
              <a:cs typeface="B Zar" panose="00000400000000000000" pitchFamily="2" charset="-78"/>
            </a:endParaRPr>
          </a:p>
          <a:p>
            <a:pPr lvl="0" algn="r" rtl="1"/>
            <a:r>
              <a:rPr lang="fa-IR" sz="1800" dirty="0">
                <a:cs typeface="B Zar" panose="00000400000000000000" pitchFamily="2" charset="-78"/>
              </a:rPr>
              <a:t>برگزاری کنفرانس های ملی و بین المللی</a:t>
            </a:r>
            <a:endParaRPr lang="en-US" sz="1800" dirty="0">
              <a:cs typeface="B Zar" panose="00000400000000000000" pitchFamily="2" charset="-78"/>
            </a:endParaRPr>
          </a:p>
          <a:p>
            <a:pPr lvl="0" algn="r" rtl="1"/>
            <a:r>
              <a:rPr lang="fa-IR" sz="1800" dirty="0">
                <a:cs typeface="B Zar" panose="00000400000000000000" pitchFamily="2" charset="-78"/>
              </a:rPr>
              <a:t>شرکت در سمینار ها و همایش های علمی و بین المللی توسط اعضای هیات علمی</a:t>
            </a:r>
            <a:endParaRPr lang="en-US" sz="1800" dirty="0">
              <a:cs typeface="B Zar" panose="00000400000000000000" pitchFamily="2" charset="-78"/>
            </a:endParaRPr>
          </a:p>
          <a:p>
            <a:pPr lvl="0" algn="r" rtl="1"/>
            <a:r>
              <a:rPr lang="fa-IR" sz="1800" dirty="0">
                <a:cs typeface="B Zar" panose="00000400000000000000" pitchFamily="2" charset="-78"/>
              </a:rPr>
              <a:t>عقد قراردادهای بلند مدت گروهی  با صنعت با توجه به زمینه های تحقیقات کار گروهی در آزمایشگاه های تخصصی موجود</a:t>
            </a:r>
            <a:endParaRPr lang="en-US" sz="1800" dirty="0">
              <a:cs typeface="B Zar" panose="00000400000000000000" pitchFamily="2" charset="-78"/>
            </a:endParaRPr>
          </a:p>
          <a:p>
            <a:pPr lvl="0" algn="r" rtl="1"/>
            <a:r>
              <a:rPr lang="fa-IR" sz="1800" dirty="0">
                <a:cs typeface="B Zar" panose="00000400000000000000" pitchFamily="2" charset="-78"/>
              </a:rPr>
              <a:t>ترجمه و تالیف کتاب از سوی اعضای هیات علمی</a:t>
            </a:r>
            <a:endParaRPr lang="en-US" sz="1800" dirty="0">
              <a:cs typeface="B Zar" panose="00000400000000000000" pitchFamily="2" charset="-78"/>
            </a:endParaRPr>
          </a:p>
          <a:p>
            <a:pPr lvl="0" algn="r" rtl="1"/>
            <a:r>
              <a:rPr lang="fa-IR" sz="1800" dirty="0">
                <a:cs typeface="B Zar" panose="00000400000000000000" pitchFamily="2" charset="-78"/>
              </a:rPr>
              <a:t>راه اندازی نشریه علمی - تخصصی </a:t>
            </a:r>
            <a:endParaRPr lang="en-US" sz="1800" dirty="0">
              <a:cs typeface="B Zar" panose="00000400000000000000" pitchFamily="2" charset="-78"/>
            </a:endParaRPr>
          </a:p>
          <a:p>
            <a:pPr lvl="0" algn="r" rtl="1"/>
            <a:r>
              <a:rPr lang="fa-IR" sz="1800" dirty="0">
                <a:cs typeface="B Zar" panose="00000400000000000000" pitchFamily="2" charset="-78"/>
              </a:rPr>
              <a:t>ارائه طرح های تحقیقاتی در راستای محورهای تحقیقاتی جدید و در ارتباط با اولویت های برنامه توسعه کلان کشور</a:t>
            </a:r>
            <a:endParaRPr lang="en-US" sz="1800" dirty="0">
              <a:cs typeface="B Zar" panose="00000400000000000000" pitchFamily="2" charset="-78"/>
            </a:endParaRPr>
          </a:p>
          <a:p>
            <a:pPr lvl="0" algn="r" rtl="1"/>
            <a:r>
              <a:rPr lang="fa-IR" sz="1800" dirty="0">
                <a:cs typeface="B Zar" panose="00000400000000000000" pitchFamily="2" charset="-78"/>
              </a:rPr>
              <a:t>افزایش سرانه ارائه مقالات اعضای هیات علمی</a:t>
            </a:r>
            <a:endParaRPr lang="en-US" sz="1800" dirty="0">
              <a:cs typeface="B Zar" panose="00000400000000000000" pitchFamily="2" charset="-78"/>
            </a:endParaRPr>
          </a:p>
          <a:p>
            <a:pPr lvl="0" algn="r" rtl="1"/>
            <a:r>
              <a:rPr lang="fa-IR" sz="1800" dirty="0">
                <a:cs typeface="B Zar" panose="00000400000000000000" pitchFamily="2" charset="-78"/>
              </a:rPr>
              <a:t>افزایش سرانه وصولی قرارداهای صنعتی</a:t>
            </a:r>
            <a:endParaRPr lang="en-US" sz="1800" dirty="0">
              <a:cs typeface="B Zar" panose="00000400000000000000" pitchFamily="2" charset="-78"/>
            </a:endParaRPr>
          </a:p>
          <a:p>
            <a:pPr lvl="0" algn="r" rtl="1"/>
            <a:r>
              <a:rPr lang="fa-IR" sz="1800" dirty="0">
                <a:cs typeface="B Zar" panose="00000400000000000000" pitchFamily="2" charset="-78"/>
              </a:rPr>
              <a:t>راه اندازی شرکت های دانش بنیان</a:t>
            </a:r>
            <a:endParaRPr lang="en-US" sz="1800" dirty="0">
              <a:cs typeface="B Zar" panose="00000400000000000000" pitchFamily="2" charset="-78"/>
            </a:endParaRPr>
          </a:p>
          <a:p>
            <a:pPr lvl="0" algn="r" rtl="1"/>
            <a:r>
              <a:rPr lang="fa-IR" sz="1800" dirty="0">
                <a:cs typeface="B Zar" panose="00000400000000000000" pitchFamily="2" charset="-78"/>
              </a:rPr>
              <a:t>افزایش تعداد استناد به مقالات ( ارجاعات)</a:t>
            </a:r>
            <a:endParaRPr lang="en-US" sz="1800" dirty="0">
              <a:cs typeface="B Zar" panose="00000400000000000000" pitchFamily="2" charset="-78"/>
            </a:endParaRPr>
          </a:p>
          <a:p>
            <a:pPr lvl="0" algn="r" rtl="1"/>
            <a:r>
              <a:rPr lang="fa-IR" sz="1800" dirty="0">
                <a:cs typeface="B Zar" panose="00000400000000000000" pitchFamily="2" charset="-78"/>
              </a:rPr>
              <a:t>ایجاد قطب های علمی و فناوری</a:t>
            </a:r>
            <a:endParaRPr lang="en-US" sz="1800" dirty="0">
              <a:cs typeface="B Zar" panose="00000400000000000000" pitchFamily="2" charset="-78"/>
            </a:endParaRPr>
          </a:p>
          <a:p>
            <a:pPr lvl="0" algn="r" rtl="1"/>
            <a:r>
              <a:rPr lang="fa-IR" sz="1800" dirty="0">
                <a:cs typeface="B Zar" panose="00000400000000000000" pitchFamily="2" charset="-78"/>
              </a:rPr>
              <a:t>طرح بین المللی</a:t>
            </a:r>
            <a:endParaRPr lang="en-US" sz="1800" dirty="0">
              <a:cs typeface="B Zar" panose="00000400000000000000" pitchFamily="2" charset="-78"/>
            </a:endParaRPr>
          </a:p>
          <a:p>
            <a:pPr marL="0" indent="0" algn="r" rtl="1">
              <a:buClr>
                <a:srgbClr val="36C0CE"/>
              </a:buClr>
              <a:buNone/>
            </a:pPr>
            <a:endParaRPr lang="fa-IR" sz="2000" dirty="0" smtClean="0">
              <a:cs typeface="B Nazanin" panose="00000400000000000000" pitchFamily="2" charset="-78"/>
            </a:endParaRPr>
          </a:p>
        </p:txBody>
      </p:sp>
      <p:sp>
        <p:nvSpPr>
          <p:cNvPr id="12" name="Title 11"/>
          <p:cNvSpPr>
            <a:spLocks noGrp="1"/>
          </p:cNvSpPr>
          <p:nvPr>
            <p:ph type="title"/>
          </p:nvPr>
        </p:nvSpPr>
        <p:spPr>
          <a:xfrm>
            <a:off x="755576" y="536128"/>
            <a:ext cx="4953000" cy="563563"/>
          </a:xfrm>
        </p:spPr>
        <p:txBody>
          <a:bodyPr/>
          <a:lstStyle/>
          <a:p>
            <a:r>
              <a:rPr lang="fa-IR" sz="2400" dirty="0">
                <a:effectLst>
                  <a:outerShdw blurRad="38100" dist="38100" dir="2700000" algn="tl">
                    <a:srgbClr val="000000">
                      <a:alpha val="43137"/>
                    </a:srgbClr>
                  </a:outerShdw>
                </a:effectLst>
                <a:cs typeface="B Titr" panose="00000700000000000000" pitchFamily="2" charset="-78"/>
              </a:rPr>
              <a:t>برنامه های بخش </a:t>
            </a:r>
            <a:r>
              <a:rPr lang="fa-IR" sz="2400" dirty="0" smtClean="0">
                <a:effectLst>
                  <a:outerShdw blurRad="38100" dist="38100" dir="2700000" algn="tl">
                    <a:srgbClr val="000000">
                      <a:alpha val="43137"/>
                    </a:srgbClr>
                  </a:outerShdw>
                </a:effectLst>
                <a:cs typeface="B Titr" panose="00000700000000000000" pitchFamily="2" charset="-78"/>
              </a:rPr>
              <a:t>پژوهشی</a:t>
            </a:r>
            <a:endParaRPr lang="en-US" sz="2400" dirty="0">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3"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44</a:t>
            </a:r>
            <a:endParaRPr lang="en-US" dirty="0">
              <a:cs typeface="B Titr" panose="00000700000000000000" pitchFamily="2" charset="-78"/>
            </a:endParaRPr>
          </a:p>
        </p:txBody>
      </p:sp>
    </p:spTree>
    <p:extLst>
      <p:ext uri="{BB962C8B-B14F-4D97-AF65-F5344CB8AC3E}">
        <p14:creationId xmlns:p14="http://schemas.microsoft.com/office/powerpoint/2010/main" val="2209313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934" y="1597232"/>
            <a:ext cx="8305800" cy="4856104"/>
          </a:xfrm>
        </p:spPr>
        <p:txBody>
          <a:bodyPr/>
          <a:lstStyle/>
          <a:p>
            <a:pPr lvl="0" algn="r" rtl="1"/>
            <a:r>
              <a:rPr lang="fa-IR" sz="1800" dirty="0">
                <a:cs typeface="B Zar" panose="00000400000000000000" pitchFamily="2" charset="-78"/>
              </a:rPr>
              <a:t>انجام بازدیدهای علمی و فرهنگی اعضای هیات علمی و دانشجویان</a:t>
            </a:r>
            <a:endParaRPr lang="en-US" sz="1800" dirty="0">
              <a:cs typeface="B Zar" panose="00000400000000000000" pitchFamily="2" charset="-78"/>
            </a:endParaRPr>
          </a:p>
          <a:p>
            <a:pPr lvl="0" algn="r" rtl="1"/>
            <a:r>
              <a:rPr lang="en-US" sz="1800" dirty="0">
                <a:cs typeface="B Zar" panose="00000400000000000000" pitchFamily="2" charset="-78"/>
              </a:rPr>
              <a:t>​</a:t>
            </a:r>
            <a:r>
              <a:rPr lang="fa-IR" sz="1800" dirty="0">
                <a:cs typeface="B Zar" panose="00000400000000000000" pitchFamily="2" charset="-78"/>
              </a:rPr>
              <a:t> برگزاری مراسم علمی و فرهنگی و ورزشی</a:t>
            </a:r>
            <a:endParaRPr lang="en-US" sz="1800" dirty="0">
              <a:cs typeface="B Zar" panose="00000400000000000000" pitchFamily="2" charset="-78"/>
            </a:endParaRPr>
          </a:p>
          <a:p>
            <a:pPr lvl="0" algn="r" rtl="1"/>
            <a:r>
              <a:rPr lang="fa-IR" sz="1800" dirty="0">
                <a:cs typeface="B Zar" panose="00000400000000000000" pitchFamily="2" charset="-78"/>
              </a:rPr>
              <a:t>تقویت و تعمیق خودباوری و هویت فرهنگی از طریق دعوت اساتید برای سخنرانی</a:t>
            </a:r>
            <a:endParaRPr lang="en-US" sz="1800" dirty="0">
              <a:cs typeface="B Zar" panose="00000400000000000000" pitchFamily="2" charset="-78"/>
            </a:endParaRPr>
          </a:p>
          <a:p>
            <a:pPr lvl="0" algn="r" rtl="1"/>
            <a:r>
              <a:rPr lang="fa-IR" sz="1800" dirty="0">
                <a:cs typeface="B Zar" panose="00000400000000000000" pitchFamily="2" charset="-78"/>
              </a:rPr>
              <a:t>تقدیر از دانشجویان نخبه و ممتاز در عرصه های علم، اخلاق و فرهنگ</a:t>
            </a:r>
            <a:endParaRPr lang="en-US" sz="1800" dirty="0">
              <a:cs typeface="B Zar" panose="00000400000000000000" pitchFamily="2" charset="-78"/>
            </a:endParaRPr>
          </a:p>
          <a:p>
            <a:pPr lvl="0" algn="r" rtl="1"/>
            <a:r>
              <a:rPr lang="fa-IR" sz="1800" dirty="0">
                <a:cs typeface="B Zar" panose="00000400000000000000" pitchFamily="2" charset="-78"/>
              </a:rPr>
              <a:t>طراحی و اجرای دوره های کارآفرینی برای دانشجویان</a:t>
            </a:r>
            <a:endParaRPr lang="en-US" sz="1800" dirty="0">
              <a:cs typeface="B Zar" panose="00000400000000000000" pitchFamily="2" charset="-78"/>
            </a:endParaRPr>
          </a:p>
          <a:p>
            <a:pPr lvl="0" algn="r" rtl="1"/>
            <a:r>
              <a:rPr lang="fa-IR" sz="1800" dirty="0">
                <a:cs typeface="B Zar" panose="00000400000000000000" pitchFamily="2" charset="-78"/>
              </a:rPr>
              <a:t>برگزاری دوره های مهارت افزایی شفاف سازی نحوه مدیریت دانشکده برای عموم همکاران جهت پیشگیری از سوءتفاهم ها و ابهامات احتمالی اجرای برنامههای متنوع </a:t>
            </a:r>
            <a:r>
              <a:rPr lang="fa-IR" sz="1800" dirty="0" smtClean="0">
                <a:cs typeface="B Zar" panose="00000400000000000000" pitchFamily="2" charset="-78"/>
              </a:rPr>
              <a:t>فرهنگی( </a:t>
            </a:r>
            <a:r>
              <a:rPr lang="fa-IR" sz="1800" dirty="0">
                <a:cs typeface="B Zar" panose="00000400000000000000" pitchFamily="2" charset="-78"/>
              </a:rPr>
              <a:t>مثل مسابقات علمی، جشن ها، اردوها و سایر فعالیت های فوق </a:t>
            </a:r>
            <a:r>
              <a:rPr lang="fa-IR" sz="1800" dirty="0" smtClean="0">
                <a:cs typeface="B Zar" panose="00000400000000000000" pitchFamily="2" charset="-78"/>
              </a:rPr>
              <a:t>برنامه)</a:t>
            </a:r>
            <a:r>
              <a:rPr lang="en-US" sz="1800" dirty="0" smtClean="0">
                <a:cs typeface="B Zar" panose="00000400000000000000" pitchFamily="2" charset="-78"/>
              </a:rPr>
              <a:t> </a:t>
            </a:r>
            <a:endParaRPr lang="en-US" sz="1800" dirty="0">
              <a:cs typeface="B Zar" panose="00000400000000000000" pitchFamily="2" charset="-78"/>
            </a:endParaRPr>
          </a:p>
          <a:p>
            <a:pPr lvl="0" algn="r" rtl="1"/>
            <a:r>
              <a:rPr lang="fa-IR" sz="1800" dirty="0">
                <a:cs typeface="B Zar" panose="00000400000000000000" pitchFamily="2" charset="-78"/>
              </a:rPr>
              <a:t>ایجاد کانون های علمی، فرهنگی و اجتماعی جهت تبادل نظردرخصوص مسائل و مشکلات موجود و تعیین راه حل برای آن ها</a:t>
            </a:r>
            <a:endParaRPr lang="en-US" sz="1800" dirty="0">
              <a:cs typeface="B Zar" panose="00000400000000000000" pitchFamily="2" charset="-78"/>
            </a:endParaRPr>
          </a:p>
          <a:p>
            <a:pPr lvl="0" algn="r" rtl="1"/>
            <a:r>
              <a:rPr lang="fa-IR" sz="1800" dirty="0">
                <a:cs typeface="B Zar" panose="00000400000000000000" pitchFamily="2" charset="-78"/>
              </a:rPr>
              <a:t>ایجاد روحیه کار تیمی و از خودگذشتگی منابع انسانی در راستای تامین منافع عمومی دانشکده ارتباط اقشار مختلف دانشکده با مرکز مشاوره دانشگاه</a:t>
            </a:r>
            <a:endParaRPr lang="en-US" sz="1800" dirty="0">
              <a:cs typeface="B Zar" panose="00000400000000000000" pitchFamily="2" charset="-78"/>
            </a:endParaRPr>
          </a:p>
          <a:p>
            <a:pPr lvl="0" algn="r" rtl="1"/>
            <a:r>
              <a:rPr lang="fa-IR" sz="1800" dirty="0">
                <a:cs typeface="B Zar" panose="00000400000000000000" pitchFamily="2" charset="-78"/>
              </a:rPr>
              <a:t>برگزاری نشست های دورهای صمیمانه دانشجویان دانشکده با اعضای شورای دانشکده</a:t>
            </a:r>
            <a:endParaRPr lang="en-US" sz="1800" dirty="0">
              <a:cs typeface="B Zar" panose="00000400000000000000" pitchFamily="2" charset="-78"/>
            </a:endParaRPr>
          </a:p>
          <a:p>
            <a:pPr lvl="0" algn="r" rtl="1"/>
            <a:r>
              <a:rPr lang="fa-IR" sz="1800" dirty="0">
                <a:cs typeface="B Zar" panose="00000400000000000000" pitchFamily="2" charset="-78"/>
              </a:rPr>
              <a:t> تقویت محوریت اخلاق ، صمیمیت و معنویت در زمینه های فردی و جمعی دانشکده در کلیه امور جاری از طریق برگزاری کارگاههای مرتبط تقویت تعامالت اجتماعی و فرهنگی بین همه سلیقه های فکری و حتی سیاسی</a:t>
            </a:r>
            <a:endParaRPr lang="en-US" sz="1800" dirty="0">
              <a:cs typeface="B Zar" panose="00000400000000000000" pitchFamily="2" charset="-78"/>
            </a:endParaRPr>
          </a:p>
        </p:txBody>
      </p:sp>
      <p:sp>
        <p:nvSpPr>
          <p:cNvPr id="12" name="Title 11"/>
          <p:cNvSpPr>
            <a:spLocks noGrp="1"/>
          </p:cNvSpPr>
          <p:nvPr>
            <p:ph type="title"/>
          </p:nvPr>
        </p:nvSpPr>
        <p:spPr>
          <a:xfrm>
            <a:off x="683568" y="474981"/>
            <a:ext cx="4953000" cy="563563"/>
          </a:xfrm>
        </p:spPr>
        <p:txBody>
          <a:bodyPr/>
          <a:lstStyle/>
          <a:p>
            <a:r>
              <a:rPr lang="fa-IR" sz="2400" dirty="0">
                <a:effectLst>
                  <a:outerShdw blurRad="38100" dist="38100" dir="2700000" algn="tl">
                    <a:srgbClr val="000000">
                      <a:alpha val="43137"/>
                    </a:srgbClr>
                  </a:outerShdw>
                </a:effectLst>
                <a:cs typeface="B Titr" panose="00000700000000000000" pitchFamily="2" charset="-78"/>
              </a:rPr>
              <a:t>برنامه های بخش </a:t>
            </a:r>
            <a:r>
              <a:rPr lang="fa-IR" sz="2400" dirty="0" smtClean="0">
                <a:effectLst>
                  <a:outerShdw blurRad="38100" dist="38100" dir="2700000" algn="tl">
                    <a:srgbClr val="000000">
                      <a:alpha val="43137"/>
                    </a:srgbClr>
                  </a:outerShdw>
                </a:effectLst>
                <a:cs typeface="B Titr" panose="00000700000000000000" pitchFamily="2" charset="-78"/>
              </a:rPr>
              <a:t>فرهنگی</a:t>
            </a:r>
            <a:endParaRPr lang="en-US" sz="2400" dirty="0">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0"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7"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45</a:t>
            </a:r>
            <a:endParaRPr lang="en-US" dirty="0">
              <a:cs typeface="B Titr" panose="00000700000000000000" pitchFamily="2" charset="-78"/>
            </a:endParaRPr>
          </a:p>
        </p:txBody>
      </p:sp>
    </p:spTree>
    <p:extLst>
      <p:ext uri="{BB962C8B-B14F-4D97-AF65-F5344CB8AC3E}">
        <p14:creationId xmlns:p14="http://schemas.microsoft.com/office/powerpoint/2010/main" val="24132310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601301" y="448052"/>
            <a:ext cx="4953000" cy="563563"/>
          </a:xfrm>
        </p:spPr>
        <p:txBody>
          <a:bodyPr/>
          <a:lstStyle/>
          <a:p>
            <a:r>
              <a:rPr lang="fa-IR" sz="2400" dirty="0" smtClean="0">
                <a:effectLst>
                  <a:outerShdw blurRad="38100" dist="38100" dir="2700000" algn="tl">
                    <a:srgbClr val="000000">
                      <a:alpha val="43137"/>
                    </a:srgbClr>
                  </a:outerShdw>
                </a:effectLst>
                <a:cs typeface="B Titr" panose="00000700000000000000" pitchFamily="2" charset="-78"/>
              </a:rPr>
              <a:t>فرصت ها </a:t>
            </a:r>
            <a:endParaRPr lang="en-US" sz="2400" dirty="0">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1" name="Content Placeholder 2"/>
          <p:cNvSpPr>
            <a:spLocks noGrp="1"/>
          </p:cNvSpPr>
          <p:nvPr>
            <p:ph idx="1"/>
          </p:nvPr>
        </p:nvSpPr>
        <p:spPr>
          <a:xfrm>
            <a:off x="288934" y="1686626"/>
            <a:ext cx="8305800" cy="5029200"/>
          </a:xfrm>
        </p:spPr>
        <p:txBody>
          <a:bodyPr/>
          <a:lstStyle/>
          <a:p>
            <a:pPr algn="r" rtl="1">
              <a:buFont typeface="Wingdings" panose="05000000000000000000" pitchFamily="2" charset="2"/>
              <a:buChar char="ü"/>
            </a:pPr>
            <a:r>
              <a:rPr lang="fa-IR" altLang="en-US" sz="2400" dirty="0" smtClean="0">
                <a:cs typeface="B Zar" panose="00000400000000000000" pitchFamily="2" charset="-78"/>
              </a:rPr>
              <a:t>وجود اعضای هیأت علمی متخصص و مجرب</a:t>
            </a:r>
            <a:endParaRPr lang="en-US" altLang="en-US" sz="2400" dirty="0" smtClean="0">
              <a:cs typeface="B Zar" panose="00000400000000000000" pitchFamily="2" charset="-78"/>
            </a:endParaRPr>
          </a:p>
          <a:p>
            <a:pPr marL="0" indent="0" algn="r" rtl="1">
              <a:buNone/>
            </a:pPr>
            <a:r>
              <a:rPr lang="fa-IR" altLang="en-US" sz="500" dirty="0" smtClean="0">
                <a:cs typeface="B Zar" panose="00000400000000000000" pitchFamily="2" charset="-78"/>
              </a:rPr>
              <a:t> </a:t>
            </a:r>
            <a:endParaRPr lang="en-US" altLang="en-US" sz="500" dirty="0" smtClean="0">
              <a:cs typeface="B Zar" panose="00000400000000000000" pitchFamily="2" charset="-78"/>
            </a:endParaRPr>
          </a:p>
          <a:p>
            <a:pPr algn="r" rtl="1">
              <a:buFont typeface="Wingdings" panose="05000000000000000000" pitchFamily="2" charset="2"/>
              <a:buChar char="ü"/>
            </a:pPr>
            <a:r>
              <a:rPr lang="fa-IR" altLang="en-US" sz="2400" dirty="0" smtClean="0">
                <a:cs typeface="B Zar" panose="00000400000000000000" pitchFamily="2" charset="-78"/>
              </a:rPr>
              <a:t>استفاده دانشجویان دکتری از فرصت های مطالعاتی</a:t>
            </a:r>
            <a:endParaRPr lang="en-US" altLang="en-US" sz="2400" dirty="0" smtClean="0">
              <a:cs typeface="B Zar" panose="00000400000000000000" pitchFamily="2" charset="-78"/>
            </a:endParaRPr>
          </a:p>
          <a:p>
            <a:pPr algn="r" rtl="1">
              <a:buFont typeface="Wingdings" panose="05000000000000000000" pitchFamily="2" charset="2"/>
              <a:buChar char="ü"/>
            </a:pPr>
            <a:endParaRPr lang="en-US" altLang="en-US" sz="800" dirty="0" smtClean="0">
              <a:cs typeface="B Zar" panose="00000400000000000000" pitchFamily="2" charset="-78"/>
            </a:endParaRPr>
          </a:p>
          <a:p>
            <a:pPr algn="r" rtl="1">
              <a:buFont typeface="Wingdings" panose="05000000000000000000" pitchFamily="2" charset="2"/>
              <a:buChar char="ü"/>
            </a:pPr>
            <a:r>
              <a:rPr lang="fa-IR" altLang="en-US" sz="2400" dirty="0" smtClean="0">
                <a:cs typeface="B Zar" panose="00000400000000000000" pitchFamily="2" charset="-78"/>
              </a:rPr>
              <a:t>جذب دانشجویان نخبه و نمونه </a:t>
            </a:r>
            <a:endParaRPr lang="en-US" altLang="en-US" sz="2400" dirty="0" smtClean="0">
              <a:cs typeface="B Zar" panose="00000400000000000000" pitchFamily="2" charset="-78"/>
            </a:endParaRPr>
          </a:p>
          <a:p>
            <a:pPr algn="r" rtl="1">
              <a:buFont typeface="Wingdings" panose="05000000000000000000" pitchFamily="2" charset="2"/>
              <a:buChar char="ü"/>
            </a:pPr>
            <a:endParaRPr lang="en-US" altLang="en-US" sz="1100" dirty="0" smtClean="0">
              <a:cs typeface="B Zar" panose="00000400000000000000" pitchFamily="2" charset="-78"/>
            </a:endParaRPr>
          </a:p>
          <a:p>
            <a:pPr algn="r" rtl="1">
              <a:buFont typeface="Wingdings" panose="05000000000000000000" pitchFamily="2" charset="2"/>
              <a:buChar char="ü"/>
            </a:pPr>
            <a:r>
              <a:rPr lang="fa-IR" altLang="en-US" sz="2400" dirty="0" smtClean="0">
                <a:cs typeface="B Zar" panose="00000400000000000000" pitchFamily="2" charset="-78"/>
              </a:rPr>
              <a:t>وجود آزمایشگاه های تحقیقاتی و یک آزمایشگاه مرکزی در دانشکده</a:t>
            </a:r>
            <a:endParaRPr lang="en-US" altLang="en-US" sz="2400" dirty="0" smtClean="0">
              <a:cs typeface="B Zar" panose="00000400000000000000" pitchFamily="2" charset="-78"/>
            </a:endParaRPr>
          </a:p>
          <a:p>
            <a:pPr algn="r" rtl="1">
              <a:buFont typeface="Wingdings" panose="05000000000000000000" pitchFamily="2" charset="2"/>
              <a:buChar char="ü"/>
            </a:pPr>
            <a:endParaRPr lang="en-US" altLang="en-US" sz="1100" dirty="0" smtClean="0">
              <a:cs typeface="B Zar" panose="00000400000000000000" pitchFamily="2" charset="-78"/>
            </a:endParaRPr>
          </a:p>
          <a:p>
            <a:pPr algn="r" rtl="1">
              <a:buFont typeface="Wingdings" panose="05000000000000000000" pitchFamily="2" charset="2"/>
              <a:buChar char="ü"/>
            </a:pPr>
            <a:r>
              <a:rPr lang="fa-IR" altLang="en-US" sz="2400" dirty="0" smtClean="0">
                <a:cs typeface="B Zar" panose="00000400000000000000" pitchFamily="2" charset="-78"/>
              </a:rPr>
              <a:t>توان علمی  لازم جهت عقد قرارداد با دانشگاه ها و مراکز تحقیقاتی معتبر جهان جهت دسترسی به دانش فنی و نوین جهان،  تبادل اطلاعات علمی، انجام تحقیقات مشترک، تبادل استاد و دانشجو و ..</a:t>
            </a:r>
            <a:endParaRPr lang="en-US" altLang="en-US" sz="2400" dirty="0" smtClean="0">
              <a:cs typeface="B Zar" panose="00000400000000000000" pitchFamily="2" charset="-78"/>
            </a:endParaRPr>
          </a:p>
          <a:p>
            <a:pPr algn="r" rtl="1">
              <a:buFont typeface="Wingdings" panose="05000000000000000000" pitchFamily="2" charset="2"/>
              <a:buChar char="ü"/>
            </a:pPr>
            <a:endParaRPr lang="en-US" altLang="en-US" sz="1200" dirty="0" smtClean="0">
              <a:cs typeface="B Zar" panose="00000400000000000000" pitchFamily="2" charset="-78"/>
            </a:endParaRPr>
          </a:p>
          <a:p>
            <a:pPr algn="r" rtl="1">
              <a:buFont typeface="Wingdings" panose="05000000000000000000" pitchFamily="2" charset="2"/>
              <a:buChar char="ü"/>
            </a:pPr>
            <a:r>
              <a:rPr lang="fa-IR" altLang="en-US" sz="2400" dirty="0" smtClean="0">
                <a:cs typeface="B Zar" panose="00000400000000000000" pitchFamily="2" charset="-78"/>
              </a:rPr>
              <a:t>ساختن ساختمان جدید برای دانشکده شیمی و استقرار بخش های اداری و </a:t>
            </a:r>
            <a:r>
              <a:rPr lang="fa-IR" altLang="en-US" sz="2400" dirty="0">
                <a:cs typeface="B Zar" panose="00000400000000000000" pitchFamily="2" charset="-78"/>
              </a:rPr>
              <a:t>آزمایشگاهی در فضایی مناسب </a:t>
            </a:r>
            <a:endParaRPr lang="en-US" altLang="en-US" sz="2400" dirty="0">
              <a:cs typeface="B Zar" panose="00000400000000000000" pitchFamily="2" charset="-78"/>
            </a:endParaRPr>
          </a:p>
        </p:txBody>
      </p:sp>
      <p:sp>
        <p:nvSpPr>
          <p:cNvPr id="7"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46</a:t>
            </a:r>
            <a:endParaRPr lang="en-US" dirty="0">
              <a:cs typeface="B Titr" panose="00000700000000000000" pitchFamily="2" charset="-78"/>
            </a:endParaRPr>
          </a:p>
        </p:txBody>
      </p:sp>
    </p:spTree>
    <p:extLst>
      <p:ext uri="{BB962C8B-B14F-4D97-AF65-F5344CB8AC3E}">
        <p14:creationId xmlns:p14="http://schemas.microsoft.com/office/powerpoint/2010/main" val="890102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601301" y="448052"/>
            <a:ext cx="4953000" cy="563563"/>
          </a:xfrm>
        </p:spPr>
        <p:txBody>
          <a:bodyPr/>
          <a:lstStyle/>
          <a:p>
            <a:r>
              <a:rPr lang="fa-IR" sz="2400" dirty="0" smtClean="0">
                <a:effectLst>
                  <a:outerShdw blurRad="38100" dist="38100" dir="2700000" algn="tl">
                    <a:srgbClr val="000000">
                      <a:alpha val="43137"/>
                    </a:srgbClr>
                  </a:outerShdw>
                </a:effectLst>
                <a:cs typeface="B Titr" panose="00000700000000000000" pitchFamily="2" charset="-78"/>
              </a:rPr>
              <a:t>چالش ها</a:t>
            </a:r>
            <a:endParaRPr lang="en-US" sz="2400" dirty="0">
              <a:cs typeface="B Titr" panose="00000700000000000000" pitchFamily="2" charset="-78"/>
            </a:endParaRPr>
          </a:p>
        </p:txBody>
      </p:sp>
      <p:sp>
        <p:nvSpPr>
          <p:cNvPr id="9" name="Rectangle 8"/>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1" name="Content Placeholder 2"/>
          <p:cNvSpPr>
            <a:spLocks noGrp="1"/>
          </p:cNvSpPr>
          <p:nvPr>
            <p:ph idx="1"/>
          </p:nvPr>
        </p:nvSpPr>
        <p:spPr>
          <a:xfrm>
            <a:off x="299226" y="1328291"/>
            <a:ext cx="8305800" cy="5297934"/>
          </a:xfrm>
        </p:spPr>
        <p:txBody>
          <a:bodyPr/>
          <a:lstStyle/>
          <a:p>
            <a:pPr algn="r" rtl="1">
              <a:buSzPct val="80000"/>
              <a:buFont typeface="Courier New" panose="02070309020205020404" pitchFamily="49" charset="0"/>
              <a:buChar char="o"/>
            </a:pPr>
            <a:r>
              <a:rPr lang="fa-IR" altLang="en-US" sz="2800" b="1" dirty="0" smtClean="0">
                <a:cs typeface="B Nazanin" panose="00000400000000000000" pitchFamily="2" charset="-78"/>
              </a:rPr>
              <a:t>کمبود</a:t>
            </a:r>
            <a:endParaRPr lang="en-US" altLang="en-US" sz="2800" b="1" dirty="0" smtClean="0">
              <a:cs typeface="B Nazanin" panose="00000400000000000000" pitchFamily="2" charset="-78"/>
            </a:endParaRPr>
          </a:p>
          <a:p>
            <a:pPr lvl="1" algn="r" rtl="1">
              <a:buClr>
                <a:srgbClr val="FF0000"/>
              </a:buClr>
              <a:buFont typeface="Wingdings" panose="05000000000000000000" pitchFamily="2" charset="2"/>
              <a:buChar char="ü"/>
            </a:pPr>
            <a:r>
              <a:rPr lang="fa-IR" altLang="en-US" sz="2000" dirty="0" smtClean="0">
                <a:solidFill>
                  <a:srgbClr val="FFFF00"/>
                </a:solidFill>
                <a:cs typeface="B Zar" panose="00000400000000000000" pitchFamily="2" charset="-78"/>
              </a:rPr>
              <a:t>فضای </a:t>
            </a:r>
            <a:r>
              <a:rPr lang="fa-IR" altLang="en-US" sz="2000" dirty="0">
                <a:solidFill>
                  <a:srgbClr val="FFFF00"/>
                </a:solidFill>
                <a:cs typeface="B Zar" panose="00000400000000000000" pitchFamily="2" charset="-78"/>
              </a:rPr>
              <a:t>آموزشی (کلاس ها)</a:t>
            </a:r>
            <a:endParaRPr lang="en-US" altLang="en-US" sz="2000" dirty="0">
              <a:solidFill>
                <a:srgbClr val="FFFF00"/>
              </a:solidFill>
              <a:cs typeface="B Zar" panose="00000400000000000000" pitchFamily="2" charset="-78"/>
            </a:endParaRPr>
          </a:p>
          <a:p>
            <a:pPr lvl="1" algn="r" rtl="1">
              <a:buClr>
                <a:srgbClr val="FF0000"/>
              </a:buClr>
              <a:buFont typeface="Wingdings" panose="05000000000000000000" pitchFamily="2" charset="2"/>
              <a:buChar char="ü"/>
            </a:pPr>
            <a:r>
              <a:rPr lang="fa-IR" altLang="en-US" sz="2000" dirty="0" smtClean="0">
                <a:solidFill>
                  <a:srgbClr val="FFFF00"/>
                </a:solidFill>
                <a:cs typeface="B Zar" panose="00000400000000000000" pitchFamily="2" charset="-78"/>
              </a:rPr>
              <a:t>فضای </a:t>
            </a:r>
            <a:r>
              <a:rPr lang="fa-IR" altLang="en-US" sz="2000" dirty="0">
                <a:solidFill>
                  <a:srgbClr val="FFFF00"/>
                </a:solidFill>
                <a:cs typeface="B Zar" panose="00000400000000000000" pitchFamily="2" charset="-78"/>
              </a:rPr>
              <a:t>آزمایشگاهی و تحقیقاتی</a:t>
            </a:r>
            <a:endParaRPr lang="en-US" altLang="en-US" sz="2000" dirty="0">
              <a:solidFill>
                <a:srgbClr val="FFFF00"/>
              </a:solidFill>
              <a:cs typeface="B Zar" panose="00000400000000000000" pitchFamily="2" charset="-78"/>
            </a:endParaRPr>
          </a:p>
          <a:p>
            <a:pPr lvl="1" algn="r" rtl="1">
              <a:buClr>
                <a:srgbClr val="FF0000"/>
              </a:buClr>
              <a:buFont typeface="Wingdings" panose="05000000000000000000" pitchFamily="2" charset="2"/>
              <a:buChar char="ü"/>
            </a:pPr>
            <a:r>
              <a:rPr lang="fa-IR" altLang="en-US" sz="2000" dirty="0" smtClean="0">
                <a:solidFill>
                  <a:srgbClr val="FFFF00"/>
                </a:solidFill>
                <a:cs typeface="B Zar" panose="00000400000000000000" pitchFamily="2" charset="-78"/>
              </a:rPr>
              <a:t>فضا </a:t>
            </a:r>
            <a:r>
              <a:rPr lang="fa-IR" altLang="en-US" sz="2000" dirty="0">
                <a:solidFill>
                  <a:srgbClr val="FFFF00"/>
                </a:solidFill>
                <a:cs typeface="B Zar" panose="00000400000000000000" pitchFamily="2" charset="-78"/>
              </a:rPr>
              <a:t>برای اطاق اساتید و دانشجویان دکتری</a:t>
            </a:r>
            <a:endParaRPr lang="en-US" altLang="en-US" sz="2000" dirty="0">
              <a:solidFill>
                <a:srgbClr val="FFFF00"/>
              </a:solidFill>
              <a:cs typeface="B Zar" panose="00000400000000000000" pitchFamily="2" charset="-78"/>
            </a:endParaRPr>
          </a:p>
          <a:p>
            <a:pPr lvl="1" algn="r" rtl="1">
              <a:buClr>
                <a:srgbClr val="FF0000"/>
              </a:buClr>
              <a:buFont typeface="Wingdings" panose="05000000000000000000" pitchFamily="2" charset="2"/>
              <a:buChar char="ü"/>
            </a:pPr>
            <a:r>
              <a:rPr lang="fa-IR" altLang="en-US" sz="2000" dirty="0" smtClean="0">
                <a:solidFill>
                  <a:srgbClr val="FFFF00"/>
                </a:solidFill>
                <a:cs typeface="B Zar" panose="00000400000000000000" pitchFamily="2" charset="-78"/>
              </a:rPr>
              <a:t>سیستم </a:t>
            </a:r>
            <a:r>
              <a:rPr lang="fa-IR" altLang="en-US" sz="2000" dirty="0">
                <a:solidFill>
                  <a:srgbClr val="FFFF00"/>
                </a:solidFill>
                <a:cs typeface="B Zar" panose="00000400000000000000" pitchFamily="2" charset="-78"/>
              </a:rPr>
              <a:t>تهویه مناسب در آزمایشگاه های تحقیقاتی</a:t>
            </a:r>
            <a:endParaRPr lang="en-US" altLang="en-US" sz="2000" dirty="0">
              <a:solidFill>
                <a:srgbClr val="FFFF00"/>
              </a:solidFill>
              <a:cs typeface="B Zar" panose="00000400000000000000" pitchFamily="2" charset="-78"/>
            </a:endParaRPr>
          </a:p>
          <a:p>
            <a:pPr lvl="1" algn="r" rtl="1">
              <a:buClr>
                <a:srgbClr val="FF0000"/>
              </a:buClr>
              <a:buFont typeface="Wingdings" panose="05000000000000000000" pitchFamily="2" charset="2"/>
              <a:buChar char="ü"/>
            </a:pPr>
            <a:r>
              <a:rPr lang="fa-IR" altLang="en-US" sz="2000" dirty="0" smtClean="0">
                <a:solidFill>
                  <a:srgbClr val="FFFF00"/>
                </a:solidFill>
                <a:cs typeface="B Zar" panose="00000400000000000000" pitchFamily="2" charset="-78"/>
              </a:rPr>
              <a:t>کارشناس </a:t>
            </a:r>
            <a:r>
              <a:rPr lang="fa-IR" altLang="en-US" sz="2000" dirty="0">
                <a:solidFill>
                  <a:srgbClr val="FFFF00"/>
                </a:solidFill>
                <a:cs typeface="B Zar" panose="00000400000000000000" pitchFamily="2" charset="-78"/>
              </a:rPr>
              <a:t>آموزشی در آزمایشگاه های آموزشی و تحقیقاتی </a:t>
            </a:r>
            <a:endParaRPr lang="en-US" altLang="en-US" sz="2000" dirty="0" smtClean="0">
              <a:solidFill>
                <a:srgbClr val="FFFF00"/>
              </a:solidFill>
              <a:cs typeface="B Zar" panose="00000400000000000000" pitchFamily="2" charset="-78"/>
            </a:endParaRPr>
          </a:p>
          <a:p>
            <a:pPr lvl="1" algn="r" rtl="1">
              <a:buClr>
                <a:srgbClr val="FF0000"/>
              </a:buClr>
              <a:buFont typeface="Wingdings" panose="05000000000000000000" pitchFamily="2" charset="2"/>
              <a:buChar char="ü"/>
            </a:pPr>
            <a:r>
              <a:rPr lang="fa-IR" altLang="en-US" sz="2000" dirty="0" smtClean="0">
                <a:solidFill>
                  <a:srgbClr val="FFFF00"/>
                </a:solidFill>
                <a:cs typeface="B Zar" panose="00000400000000000000" pitchFamily="2" charset="-78"/>
              </a:rPr>
              <a:t>امکانات مالی برای انجام بازدیدهای علمی و فرهنگی </a:t>
            </a:r>
            <a:endParaRPr lang="en-US" altLang="en-US" sz="2000" dirty="0" smtClean="0">
              <a:solidFill>
                <a:srgbClr val="FFFF00"/>
              </a:solidFill>
              <a:cs typeface="B Zar" panose="00000400000000000000" pitchFamily="2" charset="-78"/>
            </a:endParaRPr>
          </a:p>
          <a:p>
            <a:pPr lvl="1" algn="r" rtl="1">
              <a:buClr>
                <a:srgbClr val="FF0000"/>
              </a:buClr>
              <a:buFont typeface="Wingdings" panose="05000000000000000000" pitchFamily="2" charset="2"/>
              <a:buChar char="ü"/>
            </a:pPr>
            <a:r>
              <a:rPr lang="fa-IR" altLang="en-US" sz="2000" dirty="0" smtClean="0">
                <a:solidFill>
                  <a:srgbClr val="FFFF00"/>
                </a:solidFill>
                <a:cs typeface="B Zar" panose="00000400000000000000" pitchFamily="2" charset="-78"/>
              </a:rPr>
              <a:t>بودجه های عمرانی </a:t>
            </a:r>
            <a:endParaRPr lang="en-US" altLang="en-US" sz="2000" dirty="0" smtClean="0">
              <a:solidFill>
                <a:srgbClr val="FFFF00"/>
              </a:solidFill>
              <a:cs typeface="B Zar" panose="00000400000000000000" pitchFamily="2" charset="-78"/>
            </a:endParaRPr>
          </a:p>
          <a:p>
            <a:pPr lvl="1" algn="r" rtl="1">
              <a:buClr>
                <a:srgbClr val="FF0000"/>
              </a:buClr>
              <a:buFont typeface="Wingdings" panose="05000000000000000000" pitchFamily="2" charset="2"/>
              <a:buChar char="ü"/>
            </a:pPr>
            <a:endParaRPr lang="en-US" altLang="en-US" sz="1200" dirty="0" smtClean="0">
              <a:solidFill>
                <a:srgbClr val="FFFF00"/>
              </a:solidFill>
              <a:cs typeface="B Zar" panose="00000400000000000000" pitchFamily="2" charset="-78"/>
            </a:endParaRPr>
          </a:p>
          <a:p>
            <a:pPr algn="r" rtl="1">
              <a:buFont typeface="Courier New" panose="02070309020205020404" pitchFamily="49" charset="0"/>
              <a:buChar char="o"/>
            </a:pPr>
            <a:r>
              <a:rPr lang="fa-IR" altLang="en-US" sz="2000" dirty="0">
                <a:cs typeface="B Nazanin" panose="00000400000000000000" pitchFamily="2" charset="-78"/>
              </a:rPr>
              <a:t>استاندارد نبودن فضاهای موجود</a:t>
            </a:r>
            <a:endParaRPr lang="en-US" altLang="en-US" sz="2000" dirty="0">
              <a:cs typeface="B Nazanin" panose="00000400000000000000" pitchFamily="2" charset="-78"/>
            </a:endParaRPr>
          </a:p>
          <a:p>
            <a:pPr algn="r" rtl="1">
              <a:buFont typeface="Courier New" panose="02070309020205020404" pitchFamily="49" charset="0"/>
              <a:buChar char="o"/>
            </a:pPr>
            <a:r>
              <a:rPr lang="fa-IR" altLang="en-US" sz="2000" dirty="0">
                <a:cs typeface="B Nazanin" panose="00000400000000000000" pitchFamily="2" charset="-78"/>
              </a:rPr>
              <a:t> حضور ناکافی اعضای </a:t>
            </a:r>
            <a:r>
              <a:rPr lang="fa-IR" altLang="en-US" sz="2000" dirty="0" smtClean="0">
                <a:cs typeface="B Nazanin" panose="00000400000000000000" pitchFamily="2" charset="-78"/>
              </a:rPr>
              <a:t>هیأت </a:t>
            </a:r>
            <a:r>
              <a:rPr lang="fa-IR" altLang="en-US" sz="2000" dirty="0">
                <a:cs typeface="B Nazanin" panose="00000400000000000000" pitchFamily="2" charset="-78"/>
              </a:rPr>
              <a:t>علمی در مجامع بین المللی</a:t>
            </a:r>
            <a:endParaRPr lang="en-US" altLang="en-US" sz="2000" dirty="0">
              <a:cs typeface="B Nazanin" panose="00000400000000000000" pitchFamily="2" charset="-78"/>
            </a:endParaRPr>
          </a:p>
          <a:p>
            <a:pPr algn="r" rtl="1">
              <a:buFont typeface="Courier New" panose="02070309020205020404" pitchFamily="49" charset="0"/>
              <a:buChar char="o"/>
            </a:pPr>
            <a:r>
              <a:rPr lang="fa-IR" altLang="en-US" sz="2000" dirty="0">
                <a:cs typeface="B Nazanin" panose="00000400000000000000" pitchFamily="2" charset="-78"/>
              </a:rPr>
              <a:t>توجه ناکافی به تحقیقات در زمینه مسائل </a:t>
            </a:r>
            <a:r>
              <a:rPr lang="fa-IR" altLang="en-US" sz="2000" dirty="0" smtClean="0">
                <a:cs typeface="B Nazanin" panose="00000400000000000000" pitchFamily="2" charset="-78"/>
              </a:rPr>
              <a:t>روز </a:t>
            </a:r>
            <a:r>
              <a:rPr lang="fa-IR" altLang="en-US" sz="2000" dirty="0">
                <a:cs typeface="B Nazanin" panose="00000400000000000000" pitchFamily="2" charset="-78"/>
              </a:rPr>
              <a:t>کشور از جمله مسائل زیست محیطی، بازیافت و ...</a:t>
            </a:r>
            <a:endParaRPr lang="en-US" altLang="en-US" sz="2000" dirty="0">
              <a:cs typeface="B Nazanin" panose="00000400000000000000" pitchFamily="2" charset="-78"/>
            </a:endParaRPr>
          </a:p>
          <a:p>
            <a:pPr algn="r" rtl="1">
              <a:buFont typeface="Courier New" panose="02070309020205020404" pitchFamily="49" charset="0"/>
              <a:buChar char="o"/>
            </a:pPr>
            <a:r>
              <a:rPr lang="fa-IR" altLang="en-US" sz="2000" dirty="0">
                <a:cs typeface="B Nazanin" panose="00000400000000000000" pitchFamily="2" charset="-78"/>
              </a:rPr>
              <a:t>به کار نگرفتن توانمندی های تخصصی دانشکده در طرح های کلان دانشگاه با صنعت</a:t>
            </a:r>
            <a:endParaRPr lang="en-US" altLang="en-US" sz="2000" dirty="0">
              <a:cs typeface="B Nazanin" panose="00000400000000000000" pitchFamily="2" charset="-78"/>
            </a:endParaRPr>
          </a:p>
          <a:p>
            <a:pPr algn="r" rtl="1">
              <a:buClr>
                <a:srgbClr val="FF0000"/>
              </a:buClr>
              <a:buFont typeface="Wingdings" panose="05000000000000000000" pitchFamily="2" charset="2"/>
              <a:buChar char="ü"/>
            </a:pPr>
            <a:endParaRPr lang="en-US" altLang="en-US" sz="2400" dirty="0" smtClean="0">
              <a:solidFill>
                <a:srgbClr val="FFFF00"/>
              </a:solidFill>
              <a:cs typeface="Homa" panose="00000400000000000000" pitchFamily="2" charset="-78"/>
            </a:endParaRPr>
          </a:p>
        </p:txBody>
      </p:sp>
      <p:sp>
        <p:nvSpPr>
          <p:cNvPr id="7"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47</a:t>
            </a:r>
            <a:endParaRPr lang="en-US" dirty="0">
              <a:cs typeface="B Titr" panose="00000700000000000000" pitchFamily="2" charset="-78"/>
            </a:endParaRPr>
          </a:p>
        </p:txBody>
      </p:sp>
    </p:spTree>
    <p:extLst>
      <p:ext uri="{BB962C8B-B14F-4D97-AF65-F5344CB8AC3E}">
        <p14:creationId xmlns:p14="http://schemas.microsoft.com/office/powerpoint/2010/main" val="1849728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78629" y="499424"/>
            <a:ext cx="4953000" cy="563563"/>
          </a:xfrm>
        </p:spPr>
        <p:txBody>
          <a:bodyPr/>
          <a:lstStyle/>
          <a:p>
            <a:r>
              <a:rPr lang="fa-IR" sz="4000" dirty="0">
                <a:effectLst>
                  <a:outerShdw blurRad="38100" dist="38100" dir="2700000" algn="tl">
                    <a:srgbClr val="000000">
                      <a:alpha val="43137"/>
                    </a:srgbClr>
                  </a:outerShdw>
                </a:effectLst>
                <a:cs typeface="B Titr" panose="00000700000000000000" pitchFamily="2" charset="-78"/>
              </a:rPr>
              <a:t>آمار نیروی انسانی</a:t>
            </a:r>
            <a:endParaRPr lang="en-US" sz="4000" dirty="0">
              <a:effectLst>
                <a:outerShdw blurRad="38100" dist="38100" dir="2700000" algn="tl">
                  <a:srgbClr val="000000">
                    <a:alpha val="43137"/>
                  </a:srgbClr>
                </a:outerShdw>
              </a:effectLst>
              <a:cs typeface="B Titr" panose="00000700000000000000" pitchFamily="2" charset="-78"/>
            </a:endParaRPr>
          </a:p>
        </p:txBody>
      </p:sp>
      <p:grpSp>
        <p:nvGrpSpPr>
          <p:cNvPr id="4" name="Group 3"/>
          <p:cNvGrpSpPr/>
          <p:nvPr/>
        </p:nvGrpSpPr>
        <p:grpSpPr>
          <a:xfrm>
            <a:off x="376282" y="1906561"/>
            <a:ext cx="4645765" cy="4539342"/>
            <a:chOff x="380999" y="1877589"/>
            <a:chExt cx="4474841" cy="4106205"/>
          </a:xfrm>
        </p:grpSpPr>
        <p:sp>
          <p:nvSpPr>
            <p:cNvPr id="69636" name="AutoShape 4"/>
            <p:cNvSpPr>
              <a:spLocks noChangeArrowheads="1"/>
            </p:cNvSpPr>
            <p:nvPr/>
          </p:nvSpPr>
          <p:spPr bwMode="blackWhite">
            <a:xfrm>
              <a:off x="380999" y="4766942"/>
              <a:ext cx="4474840" cy="1216852"/>
            </a:xfrm>
            <a:prstGeom prst="roundRect">
              <a:avLst>
                <a:gd name="adj" fmla="val 9106"/>
              </a:avLst>
            </a:prstGeom>
            <a:gradFill rotWithShape="1">
              <a:gsLst>
                <a:gs pos="0">
                  <a:schemeClr val="accent1">
                    <a:gamma/>
                    <a:shade val="60784"/>
                    <a:invGamma/>
                  </a:schemeClr>
                </a:gs>
                <a:gs pos="50000">
                  <a:schemeClr val="accent1"/>
                </a:gs>
                <a:gs pos="100000">
                  <a:schemeClr val="accent1">
                    <a:gamma/>
                    <a:shade val="60784"/>
                    <a:invGamma/>
                  </a:schemeClr>
                </a:gs>
              </a:gsLst>
              <a:lin ang="27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a-IR" b="1" dirty="0">
                  <a:latin typeface="Homa" panose="01000500000000000000" pitchFamily="2" charset="-78"/>
                  <a:cs typeface="B Nazanin" panose="00000400000000000000" pitchFamily="2" charset="-78"/>
                </a:rPr>
                <a:t>آزمایشگا</a:t>
              </a:r>
              <a:r>
                <a:rPr lang="fa-IR" sz="2000" dirty="0" smtClean="0">
                  <a:latin typeface="Homa" panose="01000500000000000000" pitchFamily="2" charset="-78"/>
                  <a:cs typeface="B Nazanin" panose="00000400000000000000" pitchFamily="2" charset="-78"/>
                </a:rPr>
                <a:t>ه</a:t>
              </a:r>
              <a:r>
                <a:rPr lang="fa-IR" sz="2000" b="1" dirty="0">
                  <a:latin typeface="Homa" panose="01000500000000000000" pitchFamily="2" charset="-78"/>
                  <a:cs typeface="B Nazanin" panose="00000400000000000000" pitchFamily="2" charset="-78"/>
                </a:rPr>
                <a:t>تحقیقاتی</a:t>
              </a:r>
              <a:r>
                <a:rPr lang="fa-IR" sz="2000" dirty="0" smtClean="0">
                  <a:latin typeface="Homa" panose="01000500000000000000" pitchFamily="2" charset="-78"/>
                  <a:cs typeface="B Nazanin" panose="00000400000000000000" pitchFamily="2" charset="-78"/>
                </a:rPr>
                <a:t>    </a:t>
              </a:r>
              <a:r>
                <a:rPr lang="fa-IR" sz="2400" b="1" dirty="0" smtClean="0">
                  <a:solidFill>
                    <a:srgbClr val="FFFF00"/>
                  </a:solidFill>
                  <a:latin typeface="Homa" panose="01000500000000000000" pitchFamily="2" charset="-78"/>
                  <a:cs typeface="B Nazanin" panose="00000400000000000000" pitchFamily="2" charset="-78"/>
                </a:rPr>
                <a:t>12</a:t>
              </a:r>
              <a:r>
                <a:rPr lang="fa-IR" sz="2000" dirty="0" smtClean="0">
                  <a:latin typeface="Homa" panose="01000500000000000000" pitchFamily="2" charset="-78"/>
                  <a:cs typeface="B Nazanin" panose="00000400000000000000" pitchFamily="2" charset="-78"/>
                </a:rPr>
                <a:t> </a:t>
              </a:r>
              <a:endParaRPr lang="fa-IR" sz="2000" dirty="0">
                <a:latin typeface="Homa" panose="01000500000000000000" pitchFamily="2" charset="-78"/>
                <a:cs typeface="B Nazanin" panose="00000400000000000000" pitchFamily="2" charset="-78"/>
              </a:endParaRPr>
            </a:p>
            <a:p>
              <a:pPr algn="ctr" eaLnBrk="0" hangingPunct="0"/>
              <a:r>
                <a:rPr lang="fa-IR" b="1" dirty="0">
                  <a:latin typeface="Homa" panose="01000500000000000000" pitchFamily="2" charset="-78"/>
                  <a:cs typeface="B Nazanin" panose="00000400000000000000" pitchFamily="2" charset="-78"/>
                </a:rPr>
                <a:t>آزمایشگاه </a:t>
              </a:r>
              <a:r>
                <a:rPr lang="fa-IR" b="1" dirty="0" smtClean="0">
                  <a:latin typeface="Homa" panose="01000500000000000000" pitchFamily="2" charset="-78"/>
                  <a:cs typeface="B Nazanin" panose="00000400000000000000" pitchFamily="2" charset="-78"/>
                </a:rPr>
                <a:t>مرکزی           </a:t>
              </a:r>
              <a:r>
                <a:rPr lang="fa-IR" sz="2400" b="1" dirty="0" smtClean="0">
                  <a:solidFill>
                    <a:srgbClr val="FFFF00"/>
                  </a:solidFill>
                  <a:latin typeface="Homa" panose="01000500000000000000" pitchFamily="2" charset="-78"/>
                  <a:cs typeface="B Nazanin" panose="00000400000000000000" pitchFamily="2" charset="-78"/>
                </a:rPr>
                <a:t>4  </a:t>
              </a:r>
              <a:r>
                <a:rPr lang="fa-IR" sz="2000" dirty="0" smtClean="0">
                  <a:latin typeface="Homa" panose="01000500000000000000" pitchFamily="2" charset="-78"/>
                  <a:cs typeface="B Nazanin" panose="00000400000000000000" pitchFamily="2" charset="-78"/>
                </a:rPr>
                <a:t> </a:t>
              </a:r>
              <a:r>
                <a:rPr lang="en-US" sz="2000" dirty="0" smtClean="0">
                  <a:latin typeface="Homa" panose="01000500000000000000" pitchFamily="2" charset="-78"/>
                  <a:cs typeface="B Nazanin" panose="00000400000000000000" pitchFamily="2" charset="-78"/>
                </a:rPr>
                <a:t> </a:t>
              </a:r>
              <a:r>
                <a:rPr lang="fa-IR" sz="2000" dirty="0" smtClean="0">
                  <a:latin typeface="Homa" panose="01000500000000000000" pitchFamily="2" charset="-78"/>
                  <a:cs typeface="B Nazanin" panose="00000400000000000000" pitchFamily="2" charset="-78"/>
                </a:rPr>
                <a:t>  </a:t>
              </a:r>
            </a:p>
            <a:p>
              <a:pPr algn="ctr" eaLnBrk="0" hangingPunct="0"/>
              <a:r>
                <a:rPr lang="fa-IR" b="1" dirty="0" smtClean="0">
                  <a:latin typeface="Homa" panose="01000500000000000000" pitchFamily="2" charset="-78"/>
                  <a:cs typeface="B Nazanin" panose="00000400000000000000" pitchFamily="2" charset="-78"/>
                </a:rPr>
                <a:t>آزمایشگاه آموزشی        </a:t>
              </a:r>
              <a:r>
                <a:rPr lang="fa-IR" sz="2800" dirty="0" smtClean="0">
                  <a:solidFill>
                    <a:srgbClr val="FFFF00"/>
                  </a:solidFill>
                </a:rPr>
                <a:t>1</a:t>
              </a:r>
              <a:r>
                <a:rPr lang="fa-IR" sz="2000" dirty="0" smtClean="0">
                  <a:solidFill>
                    <a:srgbClr val="FFFF00"/>
                  </a:solidFill>
                </a:rPr>
                <a:t> </a:t>
              </a:r>
              <a:r>
                <a:rPr lang="fa-IR" b="1" dirty="0" smtClean="0">
                  <a:latin typeface="Homa" panose="01000500000000000000" pitchFamily="2" charset="-78"/>
                  <a:cs typeface="B Nazanin" panose="00000400000000000000" pitchFamily="2" charset="-78"/>
                </a:rPr>
                <a:t> </a:t>
              </a:r>
              <a:endParaRPr lang="en-US" dirty="0">
                <a:solidFill>
                  <a:srgbClr val="FFFF00"/>
                </a:solidFill>
              </a:endParaRPr>
            </a:p>
          </p:txBody>
        </p:sp>
        <p:sp>
          <p:nvSpPr>
            <p:cNvPr id="69637" name="AutoShape 5"/>
            <p:cNvSpPr>
              <a:spLocks noChangeArrowheads="1"/>
            </p:cNvSpPr>
            <p:nvPr/>
          </p:nvSpPr>
          <p:spPr bwMode="blackWhite">
            <a:xfrm>
              <a:off x="380999" y="3416513"/>
              <a:ext cx="4474840" cy="1257548"/>
            </a:xfrm>
            <a:prstGeom prst="roundRect">
              <a:avLst>
                <a:gd name="adj" fmla="val 9106"/>
              </a:avLst>
            </a:prstGeom>
            <a:gradFill rotWithShape="1">
              <a:gsLst>
                <a:gs pos="0">
                  <a:schemeClr val="hlink">
                    <a:gamma/>
                    <a:shade val="60784"/>
                    <a:invGamma/>
                  </a:schemeClr>
                </a:gs>
                <a:gs pos="50000">
                  <a:schemeClr val="hlink"/>
                </a:gs>
                <a:gs pos="100000">
                  <a:schemeClr val="hlink">
                    <a:gamma/>
                    <a:shade val="60784"/>
                    <a:invGamma/>
                  </a:schemeClr>
                </a:gs>
              </a:gsLst>
              <a:lin ang="27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dirty="0"/>
            </a:p>
          </p:txBody>
        </p:sp>
        <p:sp>
          <p:nvSpPr>
            <p:cNvPr id="69638" name="AutoShape 6"/>
            <p:cNvSpPr>
              <a:spLocks noChangeArrowheads="1"/>
            </p:cNvSpPr>
            <p:nvPr/>
          </p:nvSpPr>
          <p:spPr bwMode="blackWhite">
            <a:xfrm>
              <a:off x="380999" y="1877589"/>
              <a:ext cx="4474841" cy="1336897"/>
            </a:xfrm>
            <a:prstGeom prst="roundRect">
              <a:avLst>
                <a:gd name="adj" fmla="val 9106"/>
              </a:avLst>
            </a:prstGeom>
            <a:gradFill rotWithShape="1">
              <a:gsLst>
                <a:gs pos="0">
                  <a:schemeClr val="folHlink">
                    <a:gamma/>
                    <a:shade val="60784"/>
                    <a:invGamma/>
                  </a:schemeClr>
                </a:gs>
                <a:gs pos="50000">
                  <a:schemeClr val="folHlink"/>
                </a:gs>
                <a:gs pos="100000">
                  <a:schemeClr val="folHlink">
                    <a:gamma/>
                    <a:shade val="60784"/>
                    <a:invGamma/>
                  </a:schemeClr>
                </a:gs>
              </a:gsLst>
              <a:lin ang="27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dirty="0"/>
            </a:p>
          </p:txBody>
        </p:sp>
      </p:grpSp>
      <p:sp>
        <p:nvSpPr>
          <p:cNvPr id="2" name="Rectangle 1"/>
          <p:cNvSpPr/>
          <p:nvPr/>
        </p:nvSpPr>
        <p:spPr>
          <a:xfrm>
            <a:off x="260339" y="1906561"/>
            <a:ext cx="4551039" cy="1323439"/>
          </a:xfrm>
          <a:prstGeom prst="rect">
            <a:avLst/>
          </a:prstGeom>
        </p:spPr>
        <p:txBody>
          <a:bodyPr wrap="square">
            <a:spAutoFit/>
          </a:bodyPr>
          <a:lstStyle/>
          <a:p>
            <a:pPr algn="ctr" rtl="1"/>
            <a:r>
              <a:rPr lang="ar-SA" altLang="en-US" b="1" dirty="0">
                <a:latin typeface="Homa" panose="01000500000000000000" pitchFamily="2" charset="-78"/>
                <a:cs typeface="B Nazanin" panose="00000400000000000000" pitchFamily="2" charset="-78"/>
              </a:rPr>
              <a:t>دانشجویان </a:t>
            </a:r>
            <a:r>
              <a:rPr lang="ar-SA" altLang="en-US" b="1" dirty="0" smtClean="0">
                <a:latin typeface="Homa" panose="01000500000000000000" pitchFamily="2" charset="-78"/>
                <a:cs typeface="B Nazanin" panose="00000400000000000000" pitchFamily="2" charset="-78"/>
              </a:rPr>
              <a:t>روزانه</a:t>
            </a:r>
            <a:r>
              <a:rPr lang="fa-IR" altLang="en-US" b="1" dirty="0" smtClean="0">
                <a:latin typeface="Homa" panose="01000500000000000000" pitchFamily="2" charset="-78"/>
                <a:cs typeface="B Nazanin" panose="00000400000000000000" pitchFamily="2" charset="-78"/>
              </a:rPr>
              <a:t>،</a:t>
            </a:r>
            <a:r>
              <a:rPr lang="ar-SA" altLang="en-US" b="1" dirty="0" smtClean="0">
                <a:latin typeface="Homa" panose="01000500000000000000" pitchFamily="2" charset="-78"/>
                <a:cs typeface="B Nazanin" panose="00000400000000000000" pitchFamily="2" charset="-78"/>
              </a:rPr>
              <a:t> </a:t>
            </a:r>
            <a:r>
              <a:rPr lang="ar-SA" altLang="en-US" b="1" dirty="0">
                <a:latin typeface="Homa" panose="01000500000000000000" pitchFamily="2" charset="-78"/>
                <a:cs typeface="B Nazanin" panose="00000400000000000000" pitchFamily="2" charset="-78"/>
              </a:rPr>
              <a:t>نوبت دوم </a:t>
            </a:r>
            <a:r>
              <a:rPr lang="fa-IR" altLang="en-US" b="1" dirty="0" smtClean="0">
                <a:latin typeface="Homa" panose="01000500000000000000" pitchFamily="2" charset="-78"/>
                <a:cs typeface="B Nazanin" panose="00000400000000000000" pitchFamily="2" charset="-78"/>
              </a:rPr>
              <a:t>و </a:t>
            </a:r>
            <a:r>
              <a:rPr lang="ar-SA" altLang="en-US" b="1" dirty="0" smtClean="0">
                <a:latin typeface="Homa" panose="01000500000000000000" pitchFamily="2" charset="-78"/>
                <a:cs typeface="B Nazanin" panose="00000400000000000000" pitchFamily="2" charset="-78"/>
              </a:rPr>
              <a:t>پردیس</a:t>
            </a:r>
            <a:r>
              <a:rPr lang="fa-IR" altLang="en-US" b="1" dirty="0" smtClean="0">
                <a:latin typeface="Homa" panose="01000500000000000000" pitchFamily="2" charset="-78"/>
                <a:cs typeface="B Nazanin" panose="00000400000000000000" pitchFamily="2" charset="-78"/>
              </a:rPr>
              <a:t> :</a:t>
            </a:r>
            <a:r>
              <a:rPr lang="ar-SA" altLang="en-US" sz="2000" b="1" dirty="0" smtClean="0">
                <a:latin typeface="Homa" panose="01000500000000000000" pitchFamily="2" charset="-78"/>
                <a:cs typeface="B Nazanin" panose="00000400000000000000" pitchFamily="2" charset="-78"/>
              </a:rPr>
              <a:t> </a:t>
            </a:r>
            <a:r>
              <a:rPr lang="fa-IR" altLang="en-US" sz="2000" b="1" dirty="0" smtClean="0">
                <a:solidFill>
                  <a:srgbClr val="FFFF00"/>
                </a:solidFill>
                <a:latin typeface="Homa" panose="01000500000000000000" pitchFamily="2" charset="-78"/>
                <a:cs typeface="B Nazanin" panose="00000400000000000000" pitchFamily="2" charset="-78"/>
              </a:rPr>
              <a:t>438</a:t>
            </a:r>
            <a:r>
              <a:rPr lang="ar-SA" altLang="en-US" sz="2000" b="1" dirty="0" smtClean="0">
                <a:solidFill>
                  <a:srgbClr val="FFFF00"/>
                </a:solidFill>
                <a:latin typeface="Homa" panose="01000500000000000000" pitchFamily="2" charset="-78"/>
                <a:cs typeface="B Nazanin" panose="00000400000000000000" pitchFamily="2" charset="-78"/>
              </a:rPr>
              <a:t> نفر</a:t>
            </a:r>
            <a:endParaRPr lang="fa-IR" altLang="en-US" sz="2000" b="1" dirty="0" smtClean="0">
              <a:solidFill>
                <a:srgbClr val="FFFF00"/>
              </a:solidFill>
              <a:latin typeface="Homa" panose="01000500000000000000" pitchFamily="2" charset="-78"/>
              <a:cs typeface="B Nazanin" panose="00000400000000000000" pitchFamily="2" charset="-78"/>
            </a:endParaRPr>
          </a:p>
          <a:p>
            <a:pPr algn="ctr" rtl="1"/>
            <a:r>
              <a:rPr lang="ar-SA" altLang="en-US" b="1" dirty="0">
                <a:latin typeface="Homa" panose="01000500000000000000" pitchFamily="2" charset="-78"/>
                <a:cs typeface="B Nazanin" panose="00000400000000000000" pitchFamily="2" charset="-78"/>
              </a:rPr>
              <a:t>دانشجویان سرویسی: </a:t>
            </a:r>
            <a:r>
              <a:rPr lang="ar-SA" altLang="en-US" b="1" dirty="0" smtClean="0">
                <a:latin typeface="Homa" panose="01000500000000000000" pitchFamily="2" charset="-78"/>
                <a:cs typeface="B Nazanin" panose="00000400000000000000" pitchFamily="2" charset="-78"/>
              </a:rPr>
              <a:t>حدود</a:t>
            </a:r>
            <a:r>
              <a:rPr lang="fa-IR" altLang="en-US" b="1" dirty="0" smtClean="0">
                <a:latin typeface="Homa" panose="01000500000000000000" pitchFamily="2" charset="-78"/>
                <a:cs typeface="B Nazanin" panose="00000400000000000000" pitchFamily="2" charset="-78"/>
              </a:rPr>
              <a:t> </a:t>
            </a:r>
            <a:r>
              <a:rPr lang="ar-SA" altLang="en-US" sz="2000" b="1" dirty="0" smtClean="0">
                <a:solidFill>
                  <a:srgbClr val="FFFF00"/>
                </a:solidFill>
                <a:latin typeface="Homa" panose="01000500000000000000" pitchFamily="2" charset="-78"/>
                <a:cs typeface="B Nazanin" panose="00000400000000000000" pitchFamily="2" charset="-78"/>
              </a:rPr>
              <a:t>300 </a:t>
            </a:r>
            <a:r>
              <a:rPr lang="ar-SA" altLang="en-US" sz="2000" b="1" dirty="0">
                <a:solidFill>
                  <a:srgbClr val="FFFF00"/>
                </a:solidFill>
                <a:latin typeface="Homa" panose="01000500000000000000" pitchFamily="2" charset="-78"/>
                <a:cs typeface="B Nazanin" panose="00000400000000000000" pitchFamily="2" charset="-78"/>
              </a:rPr>
              <a:t>نفر </a:t>
            </a:r>
            <a:r>
              <a:rPr lang="ar-SA" altLang="en-US" b="1" dirty="0">
                <a:latin typeface="Homa" panose="01000500000000000000" pitchFamily="2" charset="-78"/>
                <a:cs typeface="B Nazanin" panose="00000400000000000000" pitchFamily="2" charset="-78"/>
              </a:rPr>
              <a:t>در هر نیمسال</a:t>
            </a:r>
            <a:endParaRPr lang="fa-IR" altLang="en-US" b="1" dirty="0">
              <a:latin typeface="Homa" panose="01000500000000000000" pitchFamily="2" charset="-78"/>
              <a:cs typeface="B Nazanin" panose="00000400000000000000" pitchFamily="2" charset="-78"/>
            </a:endParaRPr>
          </a:p>
          <a:p>
            <a:pPr algn="ctr" rtl="1"/>
            <a:r>
              <a:rPr lang="fa-IR" altLang="en-US" b="1" dirty="0" smtClean="0">
                <a:latin typeface="Homa" panose="01000500000000000000" pitchFamily="2" charset="-78"/>
                <a:cs typeface="B Nazanin" panose="00000400000000000000" pitchFamily="2" charset="-78"/>
              </a:rPr>
              <a:t>دانشجویان خارجی:</a:t>
            </a:r>
            <a:r>
              <a:rPr lang="fa-IR" altLang="en-US" b="1" dirty="0" smtClean="0">
                <a:solidFill>
                  <a:srgbClr val="FFFF00"/>
                </a:solidFill>
                <a:latin typeface="Homa" panose="01000500000000000000" pitchFamily="2" charset="-78"/>
                <a:cs typeface="B Nazanin" panose="00000400000000000000" pitchFamily="2" charset="-78"/>
              </a:rPr>
              <a:t> </a:t>
            </a:r>
            <a:r>
              <a:rPr lang="fa-IR" altLang="en-US" b="1" dirty="0" smtClean="0">
                <a:latin typeface="Homa" panose="01000500000000000000" pitchFamily="2" charset="-78"/>
                <a:cs typeface="B Nazanin" panose="00000400000000000000" pitchFamily="2" charset="-78"/>
              </a:rPr>
              <a:t> </a:t>
            </a:r>
            <a:r>
              <a:rPr lang="fa-IR" altLang="en-US" sz="2000" b="1" dirty="0" smtClean="0">
                <a:solidFill>
                  <a:srgbClr val="FFFF00"/>
                </a:solidFill>
                <a:latin typeface="Homa" panose="01000500000000000000" pitchFamily="2" charset="-78"/>
                <a:cs typeface="B Nazanin" panose="00000400000000000000" pitchFamily="2" charset="-78"/>
              </a:rPr>
              <a:t>2 نفر</a:t>
            </a:r>
          </a:p>
          <a:p>
            <a:pPr algn="ctr" rtl="1"/>
            <a:r>
              <a:rPr lang="fa-IR" altLang="en-US" b="1" dirty="0">
                <a:latin typeface="Homa" panose="01000500000000000000" pitchFamily="2" charset="-78"/>
                <a:cs typeface="B Nazanin" panose="00000400000000000000" pitchFamily="2" charset="-78"/>
              </a:rPr>
              <a:t>دانشجویان مجازی: </a:t>
            </a:r>
            <a:r>
              <a:rPr lang="fa-IR" altLang="en-US" sz="2000" b="1" dirty="0" smtClean="0">
                <a:solidFill>
                  <a:srgbClr val="FFFF00"/>
                </a:solidFill>
                <a:latin typeface="Homa" panose="01000500000000000000" pitchFamily="2" charset="-78"/>
                <a:cs typeface="B Nazanin" panose="00000400000000000000" pitchFamily="2" charset="-78"/>
              </a:rPr>
              <a:t>57 نفر</a:t>
            </a:r>
            <a:endParaRPr lang="fa-IR" altLang="en-US" sz="2000" b="1" dirty="0">
              <a:solidFill>
                <a:srgbClr val="FFFF00"/>
              </a:solidFill>
              <a:latin typeface="Homa" panose="01000500000000000000" pitchFamily="2" charset="-78"/>
              <a:cs typeface="B Nazanin" panose="00000400000000000000" pitchFamily="2" charset="-78"/>
            </a:endParaRPr>
          </a:p>
        </p:txBody>
      </p:sp>
      <p:sp>
        <p:nvSpPr>
          <p:cNvPr id="3" name="Rectangle 2"/>
          <p:cNvSpPr/>
          <p:nvPr/>
        </p:nvSpPr>
        <p:spPr>
          <a:xfrm>
            <a:off x="179512" y="3639795"/>
            <a:ext cx="4781479" cy="1877437"/>
          </a:xfrm>
          <a:prstGeom prst="rect">
            <a:avLst/>
          </a:prstGeom>
        </p:spPr>
        <p:txBody>
          <a:bodyPr wrap="square">
            <a:spAutoFit/>
          </a:bodyPr>
          <a:lstStyle/>
          <a:p>
            <a:pPr algn="r" rtl="1"/>
            <a:r>
              <a:rPr lang="ar-SA" altLang="en-US" sz="1600" b="1" dirty="0">
                <a:latin typeface="Homa" panose="01000500000000000000" pitchFamily="2" charset="-78"/>
                <a:cs typeface="B Nazanin" panose="00000400000000000000" pitchFamily="2" charset="-78"/>
              </a:rPr>
              <a:t>استاد نمونه کشوری: </a:t>
            </a:r>
            <a:r>
              <a:rPr lang="ar-SA" altLang="en-US" sz="1600" b="1" dirty="0">
                <a:solidFill>
                  <a:srgbClr val="FFFF00"/>
                </a:solidFill>
                <a:latin typeface="Homa" panose="01000500000000000000" pitchFamily="2" charset="-78"/>
                <a:cs typeface="B Nazanin" panose="00000400000000000000" pitchFamily="2" charset="-78"/>
              </a:rPr>
              <a:t>1 </a:t>
            </a:r>
            <a:r>
              <a:rPr lang="ar-SA" altLang="en-US" sz="1600" b="1" dirty="0" smtClean="0">
                <a:solidFill>
                  <a:srgbClr val="FFFF00"/>
                </a:solidFill>
                <a:latin typeface="Homa" panose="01000500000000000000" pitchFamily="2" charset="-78"/>
                <a:cs typeface="B Nazanin" panose="00000400000000000000" pitchFamily="2" charset="-78"/>
              </a:rPr>
              <a:t>نفر</a:t>
            </a:r>
            <a:endParaRPr lang="fa-IR" altLang="en-US" sz="1600" b="1" dirty="0" smtClean="0">
              <a:solidFill>
                <a:srgbClr val="FFFF00"/>
              </a:solidFill>
              <a:latin typeface="Homa" panose="01000500000000000000" pitchFamily="2" charset="-78"/>
              <a:cs typeface="B Nazanin" panose="00000400000000000000" pitchFamily="2" charset="-78"/>
            </a:endParaRPr>
          </a:p>
          <a:p>
            <a:pPr algn="r" rtl="1"/>
            <a:r>
              <a:rPr lang="fa-IR" altLang="en-US" sz="1600" b="1" dirty="0">
                <a:cs typeface="B Nazanin" panose="00000400000000000000" pitchFamily="2" charset="-78"/>
              </a:rPr>
              <a:t>عضو فدراسیون سرآمدان علمی ایران</a:t>
            </a:r>
            <a:r>
              <a:rPr lang="fa-IR" altLang="en-US" sz="1600" b="1" dirty="0">
                <a:latin typeface="Homa" panose="01000500000000000000" pitchFamily="2" charset="-78"/>
                <a:cs typeface="B Nazanin" panose="00000400000000000000" pitchFamily="2" charset="-78"/>
              </a:rPr>
              <a:t>: </a:t>
            </a:r>
            <a:r>
              <a:rPr lang="fa-IR" altLang="en-US" sz="1600" dirty="0">
                <a:solidFill>
                  <a:srgbClr val="FFFF00"/>
                </a:solidFill>
                <a:cs typeface="B Titr" panose="00000700000000000000" pitchFamily="2" charset="-78"/>
              </a:rPr>
              <a:t>1</a:t>
            </a:r>
            <a:r>
              <a:rPr lang="fa-IR" altLang="en-US" sz="1600" b="1" dirty="0">
                <a:solidFill>
                  <a:srgbClr val="FFFF00"/>
                </a:solidFill>
                <a:latin typeface="Homa" panose="01000500000000000000" pitchFamily="2" charset="-78"/>
                <a:cs typeface="B Nazanin" panose="00000400000000000000" pitchFamily="2" charset="-78"/>
              </a:rPr>
              <a:t> </a:t>
            </a:r>
            <a:r>
              <a:rPr lang="fa-IR" altLang="en-US" sz="1600" b="1" dirty="0">
                <a:latin typeface="Homa" panose="01000500000000000000" pitchFamily="2" charset="-78"/>
                <a:cs typeface="B Nazanin" panose="00000400000000000000" pitchFamily="2" charset="-78"/>
              </a:rPr>
              <a:t> </a:t>
            </a:r>
            <a:r>
              <a:rPr lang="ar-SA" altLang="en-US" sz="1600" b="1" dirty="0">
                <a:solidFill>
                  <a:srgbClr val="FFFF00"/>
                </a:solidFill>
                <a:latin typeface="Homa" panose="01000500000000000000" pitchFamily="2" charset="-78"/>
                <a:cs typeface="B Nazanin" panose="00000400000000000000" pitchFamily="2" charset="-78"/>
              </a:rPr>
              <a:t>نفر</a:t>
            </a:r>
            <a:endParaRPr lang="en-US" sz="1600" dirty="0"/>
          </a:p>
          <a:p>
            <a:pPr algn="r" rtl="1"/>
            <a:r>
              <a:rPr lang="fa-IR" altLang="en-US" sz="1600" b="1" dirty="0" smtClean="0">
                <a:latin typeface="Homa" panose="01000500000000000000" pitchFamily="2" charset="-78"/>
                <a:cs typeface="B Nazanin" panose="00000400000000000000" pitchFamily="2" charset="-78"/>
              </a:rPr>
              <a:t>اساتید </a:t>
            </a:r>
            <a:r>
              <a:rPr lang="ar-SA" altLang="en-US" sz="1600" b="1" dirty="0" smtClean="0">
                <a:latin typeface="Homa" panose="01000500000000000000" pitchFamily="2" charset="-78"/>
                <a:cs typeface="B Nazanin" panose="00000400000000000000" pitchFamily="2" charset="-78"/>
              </a:rPr>
              <a:t>در </a:t>
            </a:r>
            <a:r>
              <a:rPr lang="ar-SA" altLang="en-US" sz="1600" b="1" dirty="0">
                <a:latin typeface="Homa" panose="01000500000000000000" pitchFamily="2" charset="-78"/>
                <a:cs typeface="B Nazanin" panose="00000400000000000000" pitchFamily="2" charset="-78"/>
              </a:rPr>
              <a:t>زمره </a:t>
            </a:r>
            <a:r>
              <a:rPr lang="ar-SA" altLang="en-US" sz="1600" b="1" dirty="0" smtClean="0">
                <a:latin typeface="Homa" panose="01000500000000000000" pitchFamily="2" charset="-78"/>
                <a:cs typeface="B Nazanin" panose="00000400000000000000" pitchFamily="2" charset="-78"/>
              </a:rPr>
              <a:t>دانشمندان </a:t>
            </a:r>
            <a:r>
              <a:rPr lang="ar-SA" altLang="en-US" sz="1600" b="1" dirty="0">
                <a:latin typeface="Homa" panose="01000500000000000000" pitchFamily="2" charset="-78"/>
                <a:cs typeface="B Nazanin" panose="00000400000000000000" pitchFamily="2" charset="-78"/>
              </a:rPr>
              <a:t>برتر جهان</a:t>
            </a:r>
            <a:r>
              <a:rPr lang="fa-IR" altLang="en-US" sz="1600" b="1" dirty="0">
                <a:latin typeface="Homa" panose="01000500000000000000" pitchFamily="2" charset="-78"/>
                <a:cs typeface="B Nazanin" panose="00000400000000000000" pitchFamily="2" charset="-78"/>
              </a:rPr>
              <a:t>: </a:t>
            </a:r>
            <a:r>
              <a:rPr lang="fa-IR" altLang="en-US" sz="1600" b="1" dirty="0" smtClean="0">
                <a:solidFill>
                  <a:srgbClr val="FFFF00"/>
                </a:solidFill>
                <a:latin typeface="Homa" panose="01000500000000000000" pitchFamily="2" charset="-78"/>
                <a:cs typeface="B Nazanin" panose="00000400000000000000" pitchFamily="2" charset="-78"/>
              </a:rPr>
              <a:t>6</a:t>
            </a:r>
            <a:r>
              <a:rPr lang="fa-IR" altLang="en-US" sz="1600" b="1" dirty="0" smtClean="0">
                <a:latin typeface="Homa" panose="01000500000000000000" pitchFamily="2" charset="-78"/>
                <a:cs typeface="B Nazanin" panose="00000400000000000000" pitchFamily="2" charset="-78"/>
              </a:rPr>
              <a:t> </a:t>
            </a:r>
            <a:r>
              <a:rPr lang="ar-SA" altLang="en-US" sz="1600" b="1" dirty="0">
                <a:solidFill>
                  <a:srgbClr val="FFFF00"/>
                </a:solidFill>
                <a:latin typeface="Homa" panose="01000500000000000000" pitchFamily="2" charset="-78"/>
                <a:cs typeface="B Nazanin" panose="00000400000000000000" pitchFamily="2" charset="-78"/>
              </a:rPr>
              <a:t>نفر</a:t>
            </a:r>
            <a:endParaRPr lang="fa-IR" altLang="en-US" sz="1600" b="1" dirty="0">
              <a:solidFill>
                <a:srgbClr val="FFFF00"/>
              </a:solidFill>
              <a:latin typeface="Homa" panose="01000500000000000000" pitchFamily="2" charset="-78"/>
              <a:cs typeface="B Nazanin" panose="00000400000000000000" pitchFamily="2" charset="-78"/>
            </a:endParaRPr>
          </a:p>
          <a:p>
            <a:pPr algn="r" rtl="1"/>
            <a:r>
              <a:rPr lang="fa-IR" altLang="en-US" sz="1600" b="1" dirty="0" smtClean="0">
                <a:latin typeface="Homa" panose="01000500000000000000" pitchFamily="2" charset="-78"/>
                <a:cs typeface="B Nazanin" panose="00000400000000000000" pitchFamily="2" charset="-78"/>
              </a:rPr>
              <a:t>دانش آموختگان برتر </a:t>
            </a:r>
            <a:r>
              <a:rPr lang="ar-SA" altLang="en-US" sz="1600" b="1" dirty="0">
                <a:latin typeface="Homa" panose="01000500000000000000" pitchFamily="2" charset="-78"/>
                <a:cs typeface="B Nazanin" panose="00000400000000000000" pitchFamily="2" charset="-78"/>
              </a:rPr>
              <a:t>در زمره </a:t>
            </a:r>
            <a:r>
              <a:rPr lang="ar-SA" altLang="en-US" sz="1600" b="1" dirty="0" smtClean="0">
                <a:latin typeface="Homa" panose="01000500000000000000" pitchFamily="2" charset="-78"/>
                <a:cs typeface="B Nazanin" panose="00000400000000000000" pitchFamily="2" charset="-78"/>
              </a:rPr>
              <a:t>دانشمندان </a:t>
            </a:r>
            <a:r>
              <a:rPr lang="ar-SA" altLang="en-US" sz="1600" b="1" dirty="0">
                <a:latin typeface="Homa" panose="01000500000000000000" pitchFamily="2" charset="-78"/>
                <a:cs typeface="B Nazanin" panose="00000400000000000000" pitchFamily="2" charset="-78"/>
              </a:rPr>
              <a:t>برتر جهان</a:t>
            </a:r>
            <a:r>
              <a:rPr lang="fa-IR" altLang="en-US" sz="1600" b="1" dirty="0">
                <a:latin typeface="Homa" panose="01000500000000000000" pitchFamily="2" charset="-78"/>
                <a:cs typeface="B Nazanin" panose="00000400000000000000" pitchFamily="2" charset="-78"/>
              </a:rPr>
              <a:t>: </a:t>
            </a:r>
            <a:r>
              <a:rPr lang="fa-IR" altLang="en-US" sz="1600" dirty="0" smtClean="0">
                <a:solidFill>
                  <a:srgbClr val="FFFF00"/>
                </a:solidFill>
                <a:cs typeface="B Titr" panose="00000700000000000000" pitchFamily="2" charset="-78"/>
              </a:rPr>
              <a:t>3</a:t>
            </a:r>
            <a:r>
              <a:rPr lang="fa-IR" altLang="en-US" sz="1600" b="1" dirty="0" smtClean="0">
                <a:solidFill>
                  <a:srgbClr val="FFFF00"/>
                </a:solidFill>
                <a:latin typeface="Homa" panose="01000500000000000000" pitchFamily="2" charset="-78"/>
                <a:cs typeface="B Nazanin" panose="00000400000000000000" pitchFamily="2" charset="-78"/>
              </a:rPr>
              <a:t> </a:t>
            </a:r>
            <a:r>
              <a:rPr lang="ar-SA" altLang="en-US" sz="1600" b="1" dirty="0" smtClean="0">
                <a:solidFill>
                  <a:srgbClr val="FFFF00"/>
                </a:solidFill>
                <a:latin typeface="Homa" panose="01000500000000000000" pitchFamily="2" charset="-78"/>
                <a:cs typeface="B Nazanin" panose="00000400000000000000" pitchFamily="2" charset="-78"/>
              </a:rPr>
              <a:t>نفر</a:t>
            </a:r>
            <a:endParaRPr lang="fa-IR" altLang="en-US" sz="1600" b="1" dirty="0" smtClean="0">
              <a:solidFill>
                <a:srgbClr val="FFFF00"/>
              </a:solidFill>
              <a:latin typeface="Homa" panose="01000500000000000000" pitchFamily="2" charset="-78"/>
              <a:cs typeface="B Nazanin" panose="00000400000000000000" pitchFamily="2" charset="-78"/>
            </a:endParaRPr>
          </a:p>
          <a:p>
            <a:pPr algn="r" rtl="1"/>
            <a:r>
              <a:rPr lang="fa-IR" altLang="en-US" sz="1600" b="1" dirty="0" smtClean="0">
                <a:latin typeface="Homa" panose="01000500000000000000" pitchFamily="2" charset="-78"/>
                <a:cs typeface="B Nazanin" panose="00000400000000000000" pitchFamily="2" charset="-78"/>
              </a:rPr>
              <a:t>دانشجوی دکتری </a:t>
            </a:r>
            <a:r>
              <a:rPr lang="fa-IR" altLang="en-US" sz="1600" b="1" dirty="0">
                <a:latin typeface="Homa" panose="01000500000000000000" pitchFamily="2" charset="-78"/>
                <a:cs typeface="B Nazanin" panose="00000400000000000000" pitchFamily="2" charset="-78"/>
              </a:rPr>
              <a:t>برتر </a:t>
            </a:r>
            <a:r>
              <a:rPr lang="ar-SA" altLang="en-US" sz="1600" b="1" dirty="0">
                <a:latin typeface="Homa" panose="01000500000000000000" pitchFamily="2" charset="-78"/>
                <a:cs typeface="B Nazanin" panose="00000400000000000000" pitchFamily="2" charset="-78"/>
              </a:rPr>
              <a:t>در زمره دانشمندان برتر جهان</a:t>
            </a:r>
            <a:r>
              <a:rPr lang="fa-IR" altLang="en-US" sz="1600" b="1" dirty="0">
                <a:latin typeface="Homa" panose="01000500000000000000" pitchFamily="2" charset="-78"/>
                <a:cs typeface="B Nazanin" panose="00000400000000000000" pitchFamily="2" charset="-78"/>
              </a:rPr>
              <a:t>: </a:t>
            </a:r>
            <a:r>
              <a:rPr lang="fa-IR" altLang="en-US" sz="1600" dirty="0" smtClean="0">
                <a:solidFill>
                  <a:srgbClr val="FFFF00"/>
                </a:solidFill>
                <a:cs typeface="B Titr" panose="00000700000000000000" pitchFamily="2" charset="-78"/>
              </a:rPr>
              <a:t>1</a:t>
            </a:r>
            <a:r>
              <a:rPr lang="fa-IR" altLang="en-US" sz="1600" b="1" dirty="0" smtClean="0">
                <a:solidFill>
                  <a:srgbClr val="FFFF00"/>
                </a:solidFill>
                <a:latin typeface="Homa" panose="01000500000000000000" pitchFamily="2" charset="-78"/>
                <a:cs typeface="B Nazanin" panose="00000400000000000000" pitchFamily="2" charset="-78"/>
              </a:rPr>
              <a:t> </a:t>
            </a:r>
            <a:r>
              <a:rPr lang="ar-SA" altLang="en-US" sz="1600" b="1" dirty="0">
                <a:solidFill>
                  <a:srgbClr val="FFFF00"/>
                </a:solidFill>
                <a:latin typeface="Homa" panose="01000500000000000000" pitchFamily="2" charset="-78"/>
                <a:cs typeface="B Nazanin" panose="00000400000000000000" pitchFamily="2" charset="-78"/>
              </a:rPr>
              <a:t>نفر</a:t>
            </a:r>
            <a:endParaRPr lang="fa-IR" altLang="en-US" sz="1600" b="1" dirty="0">
              <a:solidFill>
                <a:srgbClr val="FFFF00"/>
              </a:solidFill>
              <a:latin typeface="Homa" panose="01000500000000000000" pitchFamily="2" charset="-78"/>
              <a:cs typeface="B Nazanin" panose="00000400000000000000" pitchFamily="2" charset="-78"/>
            </a:endParaRPr>
          </a:p>
          <a:p>
            <a:pPr algn="r" rtl="1"/>
            <a:endParaRPr lang="fa-IR" altLang="en-US" b="1" dirty="0" smtClean="0">
              <a:solidFill>
                <a:srgbClr val="FFFF00"/>
              </a:solidFill>
              <a:latin typeface="Homa" panose="01000500000000000000" pitchFamily="2" charset="-78"/>
              <a:cs typeface="B Nazanin" panose="00000400000000000000" pitchFamily="2" charset="-78"/>
            </a:endParaRPr>
          </a:p>
          <a:p>
            <a:pPr algn="r" rtl="1"/>
            <a:endParaRPr lang="fa-IR" altLang="en-US" b="1" dirty="0">
              <a:solidFill>
                <a:srgbClr val="FFFF00"/>
              </a:solidFill>
              <a:latin typeface="Homa" panose="01000500000000000000" pitchFamily="2" charset="-78"/>
              <a:cs typeface="B Nazanin" panose="00000400000000000000" pitchFamily="2" charset="-78"/>
            </a:endParaRPr>
          </a:p>
        </p:txBody>
      </p:sp>
      <p:grpSp>
        <p:nvGrpSpPr>
          <p:cNvPr id="13" name="Group 12"/>
          <p:cNvGrpSpPr/>
          <p:nvPr/>
        </p:nvGrpSpPr>
        <p:grpSpPr>
          <a:xfrm>
            <a:off x="6060668" y="1913994"/>
            <a:ext cx="2525669" cy="3869857"/>
            <a:chOff x="3124200" y="1828800"/>
            <a:chExt cx="2595563" cy="4054034"/>
          </a:xfrm>
        </p:grpSpPr>
        <p:sp>
          <p:nvSpPr>
            <p:cNvPr id="14" name="AutoShape 4"/>
            <p:cNvSpPr>
              <a:spLocks noChangeArrowheads="1"/>
            </p:cNvSpPr>
            <p:nvPr/>
          </p:nvSpPr>
          <p:spPr bwMode="gray">
            <a:xfrm>
              <a:off x="3589338" y="4052888"/>
              <a:ext cx="1584325" cy="576262"/>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AutoShape 5"/>
            <p:cNvSpPr>
              <a:spLocks noChangeArrowheads="1"/>
            </p:cNvSpPr>
            <p:nvPr/>
          </p:nvSpPr>
          <p:spPr bwMode="gray">
            <a:xfrm>
              <a:off x="3589338" y="3548063"/>
              <a:ext cx="1584325" cy="576262"/>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AutoShape 6"/>
            <p:cNvSpPr>
              <a:spLocks noChangeArrowheads="1"/>
            </p:cNvSpPr>
            <p:nvPr/>
          </p:nvSpPr>
          <p:spPr bwMode="gray">
            <a:xfrm>
              <a:off x="3589338" y="3043238"/>
              <a:ext cx="1584325" cy="576262"/>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 name="Text Box 7"/>
            <p:cNvSpPr txBox="1">
              <a:spLocks noChangeArrowheads="1"/>
            </p:cNvSpPr>
            <p:nvPr/>
          </p:nvSpPr>
          <p:spPr bwMode="gray">
            <a:xfrm>
              <a:off x="3775675" y="3250406"/>
              <a:ext cx="1181489" cy="38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ar-SA" dirty="0" smtClean="0">
                  <a:solidFill>
                    <a:schemeClr val="bg1"/>
                  </a:solidFill>
                  <a:cs typeface="B Titr" panose="00000700000000000000" pitchFamily="2" charset="-78"/>
                </a:rPr>
                <a:t>استاد</a:t>
              </a:r>
              <a:r>
                <a:rPr lang="ar-SA" dirty="0">
                  <a:solidFill>
                    <a:srgbClr val="FFFF00"/>
                  </a:solidFill>
                  <a:cs typeface="B Titr" panose="00000700000000000000" pitchFamily="2" charset="-78"/>
                </a:rPr>
                <a:t>: </a:t>
              </a:r>
              <a:r>
                <a:rPr lang="fa-IR" dirty="0" smtClean="0">
                  <a:solidFill>
                    <a:srgbClr val="FFFF00"/>
                  </a:solidFill>
                  <a:cs typeface="B Titr" panose="00000700000000000000" pitchFamily="2" charset="-78"/>
                </a:rPr>
                <a:t>8</a:t>
              </a:r>
              <a:r>
                <a:rPr lang="ar-SA" dirty="0" smtClean="0">
                  <a:solidFill>
                    <a:srgbClr val="FFFF00"/>
                  </a:solidFill>
                  <a:cs typeface="B Titr" panose="00000700000000000000" pitchFamily="2" charset="-78"/>
                </a:rPr>
                <a:t> </a:t>
              </a:r>
              <a:r>
                <a:rPr lang="ar-SA" dirty="0">
                  <a:solidFill>
                    <a:srgbClr val="FFFF00"/>
                  </a:solidFill>
                  <a:cs typeface="B Titr" panose="00000700000000000000" pitchFamily="2" charset="-78"/>
                </a:rPr>
                <a:t>نفر</a:t>
              </a:r>
              <a:endParaRPr lang="en-US" dirty="0"/>
            </a:p>
          </p:txBody>
        </p:sp>
        <p:sp>
          <p:nvSpPr>
            <p:cNvPr id="18" name="Text Box 8"/>
            <p:cNvSpPr txBox="1">
              <a:spLocks noChangeArrowheads="1"/>
            </p:cNvSpPr>
            <p:nvPr/>
          </p:nvSpPr>
          <p:spPr bwMode="gray">
            <a:xfrm>
              <a:off x="3721793" y="3765550"/>
              <a:ext cx="1351169" cy="38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ar-SA" dirty="0">
                  <a:solidFill>
                    <a:schemeClr val="bg1"/>
                  </a:solidFill>
                  <a:cs typeface="B Titr" panose="00000700000000000000" pitchFamily="2" charset="-78"/>
                </a:rPr>
                <a:t>دانشیار</a:t>
              </a:r>
              <a:r>
                <a:rPr lang="ar-SA" dirty="0">
                  <a:solidFill>
                    <a:srgbClr val="FFFF00"/>
                  </a:solidFill>
                  <a:cs typeface="B Titr" panose="00000700000000000000" pitchFamily="2" charset="-78"/>
                </a:rPr>
                <a:t>: </a:t>
              </a:r>
              <a:r>
                <a:rPr lang="fa-IR" dirty="0" smtClean="0">
                  <a:solidFill>
                    <a:srgbClr val="FFFF00"/>
                  </a:solidFill>
                  <a:cs typeface="B Titr" panose="00000700000000000000" pitchFamily="2" charset="-78"/>
                </a:rPr>
                <a:t>8</a:t>
              </a:r>
              <a:r>
                <a:rPr lang="ar-SA" dirty="0" smtClean="0">
                  <a:solidFill>
                    <a:srgbClr val="FFFF00"/>
                  </a:solidFill>
                  <a:cs typeface="B Titr" panose="00000700000000000000" pitchFamily="2" charset="-78"/>
                </a:rPr>
                <a:t> </a:t>
              </a:r>
              <a:r>
                <a:rPr lang="ar-SA" dirty="0">
                  <a:solidFill>
                    <a:srgbClr val="FFFF00"/>
                  </a:solidFill>
                  <a:cs typeface="B Titr" panose="00000700000000000000" pitchFamily="2" charset="-78"/>
                </a:rPr>
                <a:t>نفر</a:t>
              </a:r>
              <a:endParaRPr lang="en-US" dirty="0"/>
            </a:p>
          </p:txBody>
        </p:sp>
        <p:sp>
          <p:nvSpPr>
            <p:cNvPr id="19" name="Text Box 9"/>
            <p:cNvSpPr txBox="1">
              <a:spLocks noChangeArrowheads="1"/>
            </p:cNvSpPr>
            <p:nvPr/>
          </p:nvSpPr>
          <p:spPr bwMode="gray">
            <a:xfrm>
              <a:off x="3711908" y="4270375"/>
              <a:ext cx="1370937" cy="38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dirty="0" smtClean="0">
                  <a:solidFill>
                    <a:schemeClr val="bg1"/>
                  </a:solidFill>
                  <a:cs typeface="B Titr" panose="00000700000000000000" pitchFamily="2" charset="-78"/>
                </a:rPr>
                <a:t>استاد</a:t>
              </a:r>
              <a:r>
                <a:rPr lang="ar-SA" dirty="0" smtClean="0">
                  <a:solidFill>
                    <a:schemeClr val="bg1"/>
                  </a:solidFill>
                  <a:cs typeface="B Titr" panose="00000700000000000000" pitchFamily="2" charset="-78"/>
                </a:rPr>
                <a:t>یار</a:t>
              </a:r>
              <a:r>
                <a:rPr lang="ar-SA" dirty="0" smtClean="0">
                  <a:solidFill>
                    <a:srgbClr val="FFFF00"/>
                  </a:solidFill>
                  <a:cs typeface="B Titr" panose="00000700000000000000" pitchFamily="2" charset="-78"/>
                </a:rPr>
                <a:t>:</a:t>
              </a:r>
              <a:r>
                <a:rPr lang="fa-IR" dirty="0" smtClean="0">
                  <a:solidFill>
                    <a:srgbClr val="FFFF00"/>
                  </a:solidFill>
                  <a:cs typeface="B Titr" panose="00000700000000000000" pitchFamily="2" charset="-78"/>
                </a:rPr>
                <a:t>4 </a:t>
              </a:r>
              <a:r>
                <a:rPr lang="ar-SA" dirty="0" smtClean="0">
                  <a:solidFill>
                    <a:srgbClr val="FFFF00"/>
                  </a:solidFill>
                  <a:cs typeface="B Titr" panose="00000700000000000000" pitchFamily="2" charset="-78"/>
                </a:rPr>
                <a:t>نفر</a:t>
              </a:r>
              <a:endParaRPr lang="en-US" dirty="0"/>
            </a:p>
          </p:txBody>
        </p:sp>
        <p:sp>
          <p:nvSpPr>
            <p:cNvPr id="20" name="AutoShape 16"/>
            <p:cNvSpPr>
              <a:spLocks noChangeArrowheads="1"/>
            </p:cNvSpPr>
            <p:nvPr/>
          </p:nvSpPr>
          <p:spPr bwMode="gray">
            <a:xfrm>
              <a:off x="3124200" y="1828800"/>
              <a:ext cx="2595563" cy="504825"/>
            </a:xfrm>
            <a:prstGeom prst="can">
              <a:avLst>
                <a:gd name="adj" fmla="val 27866"/>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Text Box 18"/>
            <p:cNvSpPr txBox="1">
              <a:spLocks noChangeArrowheads="1"/>
            </p:cNvSpPr>
            <p:nvPr/>
          </p:nvSpPr>
          <p:spPr bwMode="gray">
            <a:xfrm>
              <a:off x="3190531" y="1966913"/>
              <a:ext cx="2369238" cy="38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ar-SA" dirty="0">
                  <a:solidFill>
                    <a:schemeClr val="bg1"/>
                  </a:solidFill>
                  <a:cs typeface="B Titr" panose="00000700000000000000" pitchFamily="2" charset="-78"/>
                </a:rPr>
                <a:t>اعضای </a:t>
              </a:r>
              <a:r>
                <a:rPr lang="ar-SA" dirty="0" smtClean="0">
                  <a:solidFill>
                    <a:schemeClr val="bg1"/>
                  </a:solidFill>
                  <a:cs typeface="B Titr" panose="00000700000000000000" pitchFamily="2" charset="-78"/>
                </a:rPr>
                <a:t>هیأت </a:t>
              </a:r>
              <a:r>
                <a:rPr lang="ar-SA" dirty="0">
                  <a:solidFill>
                    <a:schemeClr val="bg1"/>
                  </a:solidFill>
                  <a:cs typeface="B Titr" panose="00000700000000000000" pitchFamily="2" charset="-78"/>
                </a:rPr>
                <a:t>علمی</a:t>
              </a:r>
              <a:r>
                <a:rPr lang="ar-SA" dirty="0">
                  <a:solidFill>
                    <a:srgbClr val="FFFF00"/>
                  </a:solidFill>
                  <a:cs typeface="B Titr" panose="00000700000000000000" pitchFamily="2" charset="-78"/>
                </a:rPr>
                <a:t>: </a:t>
              </a:r>
              <a:r>
                <a:rPr lang="fa-IR" dirty="0" smtClean="0">
                  <a:solidFill>
                    <a:srgbClr val="FFFF00"/>
                  </a:solidFill>
                  <a:cs typeface="B Titr" panose="00000700000000000000" pitchFamily="2" charset="-78"/>
                </a:rPr>
                <a:t>20</a:t>
              </a:r>
              <a:r>
                <a:rPr lang="ar-SA" dirty="0" smtClean="0">
                  <a:solidFill>
                    <a:srgbClr val="FFFF00"/>
                  </a:solidFill>
                  <a:cs typeface="B Titr" panose="00000700000000000000" pitchFamily="2" charset="-78"/>
                </a:rPr>
                <a:t> </a:t>
              </a:r>
              <a:r>
                <a:rPr lang="ar-SA" dirty="0">
                  <a:solidFill>
                    <a:srgbClr val="FFFF00"/>
                  </a:solidFill>
                  <a:cs typeface="B Titr" panose="00000700000000000000" pitchFamily="2" charset="-78"/>
                </a:rPr>
                <a:t>نفر</a:t>
              </a:r>
              <a:endParaRPr lang="en-US" dirty="0"/>
            </a:p>
          </p:txBody>
        </p:sp>
        <p:sp>
          <p:nvSpPr>
            <p:cNvPr id="22" name="AutoShape 19"/>
            <p:cNvSpPr>
              <a:spLocks noChangeArrowheads="1"/>
            </p:cNvSpPr>
            <p:nvPr/>
          </p:nvSpPr>
          <p:spPr bwMode="gray">
            <a:xfrm>
              <a:off x="3125788" y="5286375"/>
              <a:ext cx="2593975" cy="576263"/>
            </a:xfrm>
            <a:prstGeom prst="can">
              <a:avLst>
                <a:gd name="adj" fmla="val 32032"/>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Text Box 20"/>
            <p:cNvSpPr txBox="1">
              <a:spLocks noChangeArrowheads="1"/>
            </p:cNvSpPr>
            <p:nvPr/>
          </p:nvSpPr>
          <p:spPr bwMode="gray">
            <a:xfrm>
              <a:off x="3404692" y="5495924"/>
              <a:ext cx="1940924" cy="38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dirty="0">
                  <a:solidFill>
                    <a:schemeClr val="bg1"/>
                  </a:solidFill>
                  <a:cs typeface="B Titr" panose="00000700000000000000" pitchFamily="2" charset="-78"/>
                </a:rPr>
                <a:t>دانشجو</a:t>
              </a:r>
              <a:r>
                <a:rPr lang="fa-IR" dirty="0" smtClean="0">
                  <a:solidFill>
                    <a:schemeClr val="bg1"/>
                  </a:solidFill>
                  <a:cs typeface="B Titr" panose="00000700000000000000" pitchFamily="2" charset="-78"/>
                </a:rPr>
                <a:t>: استاد</a:t>
              </a:r>
              <a:r>
                <a:rPr lang="fa-IR" dirty="0" smtClean="0"/>
                <a:t>  </a:t>
              </a:r>
              <a:r>
                <a:rPr lang="fa-IR" dirty="0" smtClean="0">
                  <a:solidFill>
                    <a:srgbClr val="FFFF00"/>
                  </a:solidFill>
                  <a:cs typeface="B Titr" panose="00000700000000000000" pitchFamily="2" charset="-78"/>
                </a:rPr>
                <a:t>20 :</a:t>
              </a:r>
              <a:r>
                <a:rPr lang="fa-IR" dirty="0">
                  <a:solidFill>
                    <a:srgbClr val="FFFF00"/>
                  </a:solidFill>
                  <a:cs typeface="B Titr" panose="00000700000000000000" pitchFamily="2" charset="-78"/>
                </a:rPr>
                <a:t>1</a:t>
              </a:r>
              <a:endParaRPr lang="en-US" dirty="0">
                <a:solidFill>
                  <a:srgbClr val="FFFF00"/>
                </a:solidFill>
                <a:cs typeface="B Titr" panose="00000700000000000000" pitchFamily="2" charset="-78"/>
              </a:endParaRPr>
            </a:p>
          </p:txBody>
        </p:sp>
        <p:sp>
          <p:nvSpPr>
            <p:cNvPr id="24" name="AutoShape 21"/>
            <p:cNvSpPr>
              <a:spLocks noChangeArrowheads="1"/>
            </p:cNvSpPr>
            <p:nvPr/>
          </p:nvSpPr>
          <p:spPr bwMode="invGray">
            <a:xfrm>
              <a:off x="3567906" y="2507456"/>
              <a:ext cx="1658938" cy="496887"/>
            </a:xfrm>
            <a:prstGeom prst="downArrow">
              <a:avLst>
                <a:gd name="adj1" fmla="val 67093"/>
                <a:gd name="adj2" fmla="val 64051"/>
              </a:avLst>
            </a:prstGeom>
            <a:gradFill rotWithShape="1">
              <a:gsLst>
                <a:gs pos="0">
                  <a:schemeClr val="tx1">
                    <a:gamma/>
                    <a:tint val="63529"/>
                    <a:invGamma/>
                    <a:alpha val="12000"/>
                  </a:schemeClr>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 name="AutoShape 21"/>
            <p:cNvSpPr>
              <a:spLocks noChangeArrowheads="1"/>
            </p:cNvSpPr>
            <p:nvPr/>
          </p:nvSpPr>
          <p:spPr bwMode="invGray">
            <a:xfrm>
              <a:off x="3536950" y="4700588"/>
              <a:ext cx="1658938" cy="496887"/>
            </a:xfrm>
            <a:prstGeom prst="downArrow">
              <a:avLst>
                <a:gd name="adj1" fmla="val 67093"/>
                <a:gd name="adj2" fmla="val 64051"/>
              </a:avLst>
            </a:prstGeom>
            <a:gradFill rotWithShape="1">
              <a:gsLst>
                <a:gs pos="0">
                  <a:schemeClr val="tx1">
                    <a:gamma/>
                    <a:tint val="63529"/>
                    <a:invGamma/>
                    <a:alpha val="12000"/>
                  </a:schemeClr>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 name="Right Brace 4"/>
          <p:cNvSpPr/>
          <p:nvPr/>
        </p:nvSpPr>
        <p:spPr>
          <a:xfrm>
            <a:off x="5252486" y="1840797"/>
            <a:ext cx="479143" cy="439248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27"/>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26"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27" name="Slide Number Placeholder 2"/>
          <p:cNvSpPr>
            <a:spLocks noGrp="1"/>
          </p:cNvSpPr>
          <p:nvPr>
            <p:ph type="sldNum" sz="quarter" idx="12"/>
          </p:nvPr>
        </p:nvSpPr>
        <p:spPr>
          <a:xfrm>
            <a:off x="4211960" y="6553200"/>
            <a:ext cx="2133600" cy="244475"/>
          </a:xfrm>
        </p:spPr>
        <p:txBody>
          <a:bodyPr/>
          <a:lstStyle/>
          <a:p>
            <a:pPr algn="ctr"/>
            <a:r>
              <a:rPr lang="fa-IR" dirty="0" smtClean="0">
                <a:cs typeface="B Titr" panose="00000700000000000000" pitchFamily="2" charset="-78"/>
              </a:rPr>
              <a:t>3</a:t>
            </a:r>
            <a:endParaRPr lang="en-US" dirty="0">
              <a:cs typeface="B Titr" panose="00000700000000000000" pitchFamily="2" charset="-78"/>
            </a:endParaRPr>
          </a:p>
        </p:txBody>
      </p:sp>
    </p:spTree>
    <p:extLst>
      <p:ext uri="{BB962C8B-B14F-4D97-AF65-F5344CB8AC3E}">
        <p14:creationId xmlns:p14="http://schemas.microsoft.com/office/powerpoint/2010/main" val="1109780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8144" y="463441"/>
            <a:ext cx="2342308" cy="307776"/>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2" name="Title 1"/>
          <p:cNvSpPr>
            <a:spLocks noGrp="1"/>
          </p:cNvSpPr>
          <p:nvPr>
            <p:ph type="title"/>
          </p:nvPr>
        </p:nvSpPr>
        <p:spPr>
          <a:xfrm>
            <a:off x="107504" y="273125"/>
            <a:ext cx="5472608" cy="1067643"/>
          </a:xfrm>
        </p:spPr>
        <p:txBody>
          <a:bodyPr/>
          <a:lstStyle/>
          <a:p>
            <a:pPr algn="ctr" rtl="1"/>
            <a:r>
              <a:rPr lang="fa-IR" sz="2400" b="0" dirty="0" smtClean="0">
                <a:cs typeface="B Titr" panose="00000700000000000000" pitchFamily="2" charset="-78"/>
              </a:rPr>
              <a:t>توصیه های علمی-پژوهشی رئیس دانشکده </a:t>
            </a:r>
            <a:endParaRPr lang="en-US" sz="2400" b="0" dirty="0">
              <a:effectLst>
                <a:outerShdw blurRad="38100" dist="38100" dir="2700000" algn="tl">
                  <a:srgbClr val="000000">
                    <a:alpha val="43137"/>
                  </a:srgbClr>
                </a:outerShdw>
              </a:effectLst>
              <a:cs typeface="B Titr" panose="00000700000000000000" pitchFamily="2" charset="-78"/>
            </a:endParaRPr>
          </a:p>
        </p:txBody>
      </p:sp>
      <p:sp>
        <p:nvSpPr>
          <p:cNvPr id="7" name="Content Placeholder 2"/>
          <p:cNvSpPr>
            <a:spLocks noGrp="1"/>
          </p:cNvSpPr>
          <p:nvPr>
            <p:ph idx="1"/>
          </p:nvPr>
        </p:nvSpPr>
        <p:spPr>
          <a:xfrm>
            <a:off x="370656" y="1472307"/>
            <a:ext cx="8305800" cy="4837013"/>
          </a:xfrm>
        </p:spPr>
        <p:txBody>
          <a:bodyPr/>
          <a:lstStyle/>
          <a:p>
            <a:pPr algn="r" rtl="1">
              <a:buSzPct val="80000"/>
              <a:buFont typeface="Courier New" panose="02070309020205020404" pitchFamily="49" charset="0"/>
              <a:buChar char="o"/>
            </a:pPr>
            <a:r>
              <a:rPr lang="fa-IR" altLang="en-US" sz="2400" b="1" dirty="0">
                <a:cs typeface="B Nazanin" panose="00000400000000000000" pitchFamily="2" charset="-78"/>
              </a:rPr>
              <a:t>ایده پردازی و جریان سازی علمی در حوزه های مطرح و نوین پژوهشی</a:t>
            </a:r>
          </a:p>
          <a:p>
            <a:pPr algn="r" rtl="1">
              <a:buSzPct val="80000"/>
              <a:buFont typeface="Courier New" panose="02070309020205020404" pitchFamily="49" charset="0"/>
              <a:buChar char="o"/>
            </a:pPr>
            <a:r>
              <a:rPr lang="fa-IR" altLang="en-US" sz="2400" b="1" dirty="0">
                <a:cs typeface="B Nazanin" panose="00000400000000000000" pitchFamily="2" charset="-78"/>
              </a:rPr>
              <a:t>داشتن طرح و الگوی مشخص برای هر دانشجوی ارشد و دکتری</a:t>
            </a:r>
          </a:p>
          <a:p>
            <a:pPr algn="r" rtl="1">
              <a:buSzPct val="80000"/>
              <a:buFont typeface="Courier New" panose="02070309020205020404" pitchFamily="49" charset="0"/>
              <a:buChar char="o"/>
            </a:pPr>
            <a:r>
              <a:rPr lang="fa-IR" altLang="en-US" sz="2400" b="1" dirty="0" smtClean="0">
                <a:cs typeface="B Nazanin" panose="00000400000000000000" pitchFamily="2" charset="-78"/>
              </a:rPr>
              <a:t>صرف </a:t>
            </a:r>
            <a:r>
              <a:rPr lang="fa-IR" altLang="en-US" sz="2400" b="1" dirty="0">
                <a:cs typeface="B Nazanin" panose="00000400000000000000" pitchFamily="2" charset="-78"/>
              </a:rPr>
              <a:t>وقت و انرژی کافی برای مشاوره علمی و راهنمایی واقعی پایان نامه ها و رساله ها، نه تنها در دفترکار، بلکه در ساعات غیراداری در دانشگاه و منزل</a:t>
            </a:r>
          </a:p>
          <a:p>
            <a:pPr algn="r" rtl="1">
              <a:buSzPct val="80000"/>
              <a:buFont typeface="Courier New" panose="02070309020205020404" pitchFamily="49" charset="0"/>
              <a:buChar char="o"/>
            </a:pPr>
            <a:r>
              <a:rPr lang="fa-IR" altLang="en-US" sz="2400" b="1" dirty="0">
                <a:cs typeface="B Nazanin" panose="00000400000000000000" pitchFamily="2" charset="-78"/>
              </a:rPr>
              <a:t>تلاش برای توسعه ی زیرساخت های پژوهشی آزمایشگاه تحقیقاتی از محل گرنت و یا پروژه های خارج از دانشگاه</a:t>
            </a:r>
          </a:p>
          <a:p>
            <a:pPr algn="r" rtl="1">
              <a:buSzPct val="80000"/>
              <a:buFont typeface="Courier New" panose="02070309020205020404" pitchFamily="49" charset="0"/>
              <a:buChar char="o"/>
            </a:pPr>
            <a:r>
              <a:rPr lang="fa-IR" altLang="en-US" sz="2400" b="1" dirty="0">
                <a:cs typeface="B Nazanin" panose="00000400000000000000" pitchFamily="2" charset="-78"/>
              </a:rPr>
              <a:t>تامین مالی پروژه های دانشجویان، حتی درصورت لزوم از منابع مالی شخصی و مازاد بر گرنت</a:t>
            </a:r>
          </a:p>
          <a:p>
            <a:pPr algn="r" rtl="1">
              <a:buSzPct val="80000"/>
              <a:buFont typeface="Courier New" panose="02070309020205020404" pitchFamily="49" charset="0"/>
              <a:buChar char="o"/>
            </a:pPr>
            <a:r>
              <a:rPr lang="fa-IR" altLang="en-US" sz="2400" b="1" dirty="0" smtClean="0">
                <a:cs typeface="B Nazanin" panose="00000400000000000000" pitchFamily="2" charset="-78"/>
              </a:rPr>
              <a:t>توصیه و ترغیب جهت برنامه-محور بودن فعالیت اساتید و دانشجویان </a:t>
            </a:r>
          </a:p>
          <a:p>
            <a:pPr algn="r" rtl="1">
              <a:buSzPct val="80000"/>
              <a:buFont typeface="Courier New" panose="02070309020205020404" pitchFamily="49" charset="0"/>
              <a:buChar char="o"/>
            </a:pPr>
            <a:r>
              <a:rPr lang="fa-IR" altLang="en-US" sz="2400" b="1" dirty="0" smtClean="0">
                <a:cs typeface="B Nazanin" panose="00000400000000000000" pitchFamily="2" charset="-78"/>
              </a:rPr>
              <a:t>پرهیز از مسائل حاشیه ای و تنش زا و اصل بودن شایسته سالاری علمی</a:t>
            </a:r>
          </a:p>
          <a:p>
            <a:pPr algn="r" rtl="1">
              <a:buSzPct val="80000"/>
              <a:buFont typeface="Courier New" panose="02070309020205020404" pitchFamily="49" charset="0"/>
              <a:buChar char="o"/>
            </a:pPr>
            <a:r>
              <a:rPr lang="fa-IR" altLang="en-US" sz="2400" b="1" dirty="0" smtClean="0">
                <a:cs typeface="B Nazanin" panose="00000400000000000000" pitchFamily="2" charset="-78"/>
              </a:rPr>
              <a:t>ایجاد انگیزه برای دانشجویان و همکاران جهت تلاش بیشتر و امید به آینده</a:t>
            </a:r>
          </a:p>
        </p:txBody>
      </p:sp>
      <p:sp>
        <p:nvSpPr>
          <p:cNvPr id="10"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11"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48</a:t>
            </a:r>
            <a:endParaRPr lang="en-US" dirty="0">
              <a:cs typeface="B Titr" panose="00000700000000000000" pitchFamily="2" charset="-78"/>
            </a:endParaRPr>
          </a:p>
        </p:txBody>
      </p:sp>
    </p:spTree>
    <p:extLst>
      <p:ext uri="{BB962C8B-B14F-4D97-AF65-F5344CB8AC3E}">
        <p14:creationId xmlns:p14="http://schemas.microsoft.com/office/powerpoint/2010/main" val="2585211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44824"/>
            <a:ext cx="8305800" cy="3888432"/>
          </a:xfrm>
        </p:spPr>
        <p:txBody>
          <a:bodyPr/>
          <a:lstStyle/>
          <a:p>
            <a:pPr marL="0" indent="0" algn="ctr">
              <a:buNone/>
            </a:pPr>
            <a:r>
              <a:rPr lang="fa-IR" sz="5400" dirty="0">
                <a:solidFill>
                  <a:srgbClr val="FFC000"/>
                </a:solidFill>
                <a:cs typeface="B Titr" panose="00000700000000000000" pitchFamily="2" charset="-78"/>
              </a:rPr>
              <a:t>اقدامات انجام </a:t>
            </a:r>
            <a:r>
              <a:rPr lang="fa-IR" sz="5400" dirty="0" smtClean="0">
                <a:solidFill>
                  <a:srgbClr val="FFC000"/>
                </a:solidFill>
                <a:cs typeface="B Titr" panose="00000700000000000000" pitchFamily="2" charset="-78"/>
              </a:rPr>
              <a:t>شده</a:t>
            </a:r>
          </a:p>
          <a:p>
            <a:pPr marL="0" indent="0" algn="ctr">
              <a:buNone/>
            </a:pPr>
            <a:endParaRPr lang="fa-IR" sz="5400" dirty="0" smtClean="0">
              <a:solidFill>
                <a:srgbClr val="FFC000"/>
              </a:solidFill>
              <a:cs typeface="B Titr" panose="00000700000000000000" pitchFamily="2" charset="-78"/>
            </a:endParaRPr>
          </a:p>
          <a:p>
            <a:pPr marL="0" indent="0" algn="ctr">
              <a:buNone/>
            </a:pPr>
            <a:r>
              <a:rPr lang="fa-IR" sz="5400" dirty="0" smtClean="0">
                <a:solidFill>
                  <a:srgbClr val="FFC000"/>
                </a:solidFill>
                <a:cs typeface="B Titr" panose="00000700000000000000" pitchFamily="2" charset="-78"/>
              </a:rPr>
              <a:t> از 1400/1/1 تا 1400/11/6</a:t>
            </a:r>
            <a:endParaRPr lang="en-US" sz="5400" dirty="0">
              <a:cs typeface="B Titr" panose="00000700000000000000" pitchFamily="2" charset="-78"/>
            </a:endParaRPr>
          </a:p>
        </p:txBody>
      </p:sp>
      <p:sp>
        <p:nvSpPr>
          <p:cNvPr id="9"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49</a:t>
            </a:r>
            <a:endParaRPr lang="en-US" dirty="0">
              <a:cs typeface="B Titr" panose="00000700000000000000" pitchFamily="2" charset="-78"/>
            </a:endParaRPr>
          </a:p>
        </p:txBody>
      </p:sp>
    </p:spTree>
    <p:extLst>
      <p:ext uri="{BB962C8B-B14F-4D97-AF65-F5344CB8AC3E}">
        <p14:creationId xmlns:p14="http://schemas.microsoft.com/office/powerpoint/2010/main" val="975800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3393"/>
            <a:ext cx="7772400" cy="865188"/>
          </a:xfrm>
        </p:spPr>
        <p:txBody>
          <a:bodyPr/>
          <a:lstStyle/>
          <a:p>
            <a:pPr>
              <a:defRPr/>
            </a:pPr>
            <a:r>
              <a:rPr lang="fa-IR" sz="2400" dirty="0" smtClean="0">
                <a:cs typeface="B Titr" panose="00000700000000000000" pitchFamily="2" charset="-78"/>
              </a:rPr>
              <a:t>تعمیر، سرویس و شارژ دستگاه ها سال 1400</a:t>
            </a:r>
            <a:endParaRPr lang="en-US" sz="2400" dirty="0">
              <a:cs typeface="B Titr" panose="00000700000000000000" pitchFamily="2" charset="-78"/>
            </a:endParaRPr>
          </a:p>
        </p:txBody>
      </p:sp>
      <p:sp>
        <p:nvSpPr>
          <p:cNvPr id="3" name="Content Placeholder 2"/>
          <p:cNvSpPr>
            <a:spLocks noGrp="1"/>
          </p:cNvSpPr>
          <p:nvPr>
            <p:ph sz="quarter" idx="4294967295"/>
          </p:nvPr>
        </p:nvSpPr>
        <p:spPr>
          <a:xfrm>
            <a:off x="364231" y="1772816"/>
            <a:ext cx="8230503" cy="3816424"/>
          </a:xfrm>
        </p:spPr>
        <p:txBody>
          <a:bodyPr/>
          <a:lstStyle/>
          <a:p>
            <a:pPr algn="r" rtl="1">
              <a:buFont typeface="Wingdings" panose="05000000000000000000" pitchFamily="2" charset="2"/>
              <a:buChar char="q"/>
              <a:defRPr/>
            </a:pPr>
            <a:r>
              <a:rPr lang="fa-IR" sz="1800" dirty="0" smtClean="0">
                <a:cs typeface="B Zar" panose="00000400000000000000" pitchFamily="2" charset="-78"/>
              </a:rPr>
              <a:t>سرویس دستگاه گلاوباکس</a:t>
            </a:r>
          </a:p>
          <a:p>
            <a:pPr algn="r" rtl="1">
              <a:buFont typeface="Wingdings" panose="05000000000000000000" pitchFamily="2" charset="2"/>
              <a:buChar char="q"/>
              <a:defRPr/>
            </a:pPr>
            <a:r>
              <a:rPr lang="fa-IR" sz="1800" dirty="0" smtClean="0">
                <a:cs typeface="B Zar" panose="00000400000000000000" pitchFamily="2" charset="-78"/>
              </a:rPr>
              <a:t>سرویس دستگاه آب بدون یون (مربوط به آزمایشگاه مرکزی </a:t>
            </a:r>
            <a:r>
              <a:rPr lang="fa-IR" sz="1800" dirty="0">
                <a:cs typeface="B Zar" panose="00000400000000000000" pitchFamily="2" charset="-78"/>
              </a:rPr>
              <a:t>و آزمایشگاه </a:t>
            </a:r>
            <a:r>
              <a:rPr lang="fa-IR" sz="1800" dirty="0" smtClean="0">
                <a:cs typeface="B Zar" panose="00000400000000000000" pitchFamily="2" charset="-78"/>
              </a:rPr>
              <a:t>های تحقیقاتی</a:t>
            </a:r>
            <a:r>
              <a:rPr lang="en-US" sz="1800" dirty="0" smtClean="0">
                <a:cs typeface="B Zar" panose="00000400000000000000" pitchFamily="2" charset="-78"/>
              </a:rPr>
              <a:t>(</a:t>
            </a:r>
            <a:endParaRPr lang="fa-IR" sz="1800" dirty="0" smtClean="0">
              <a:cs typeface="B Zar" panose="00000400000000000000" pitchFamily="2" charset="-78"/>
            </a:endParaRPr>
          </a:p>
          <a:p>
            <a:pPr algn="r" rtl="1">
              <a:buFont typeface="Wingdings" panose="05000000000000000000" pitchFamily="2" charset="2"/>
              <a:buChar char="q"/>
              <a:defRPr/>
            </a:pPr>
            <a:r>
              <a:rPr lang="fa-IR" sz="1800" dirty="0" smtClean="0">
                <a:cs typeface="B Zar" panose="00000400000000000000" pitchFamily="2" charset="-78"/>
              </a:rPr>
              <a:t>تعمیر و سرویس پمپ </a:t>
            </a:r>
            <a:r>
              <a:rPr lang="fa-IR" sz="1800" dirty="0">
                <a:cs typeface="B Zar" panose="00000400000000000000" pitchFamily="2" charset="-78"/>
              </a:rPr>
              <a:t>خلاء (مربوط به  آز </a:t>
            </a:r>
            <a:r>
              <a:rPr lang="fa-IR" sz="1800" dirty="0" smtClean="0">
                <a:cs typeface="B Zar" panose="00000400000000000000" pitchFamily="2" charset="-78"/>
              </a:rPr>
              <a:t>مایشگاه مرکزی </a:t>
            </a:r>
            <a:r>
              <a:rPr lang="fa-IR" sz="1800" dirty="0">
                <a:cs typeface="B Zar" panose="00000400000000000000" pitchFamily="2" charset="-78"/>
              </a:rPr>
              <a:t>و </a:t>
            </a:r>
            <a:r>
              <a:rPr lang="fa-IR" sz="1800" dirty="0" smtClean="0">
                <a:cs typeface="B Zar" panose="00000400000000000000" pitchFamily="2" charset="-78"/>
              </a:rPr>
              <a:t>آزمایشگاه های تحقیقاتی</a:t>
            </a:r>
            <a:r>
              <a:rPr lang="en-US" sz="1800" dirty="0" smtClean="0">
                <a:cs typeface="B Zar" panose="00000400000000000000" pitchFamily="2" charset="-78"/>
              </a:rPr>
              <a:t>(</a:t>
            </a:r>
            <a:endParaRPr lang="fa-IR" sz="1800" dirty="0">
              <a:cs typeface="B Zar" panose="00000400000000000000" pitchFamily="2" charset="-78"/>
            </a:endParaRPr>
          </a:p>
          <a:p>
            <a:pPr algn="r" rtl="1">
              <a:buFont typeface="Wingdings" panose="05000000000000000000" pitchFamily="2" charset="2"/>
              <a:buChar char="q"/>
              <a:defRPr/>
            </a:pPr>
            <a:r>
              <a:rPr lang="fa-IR" sz="1800" dirty="0" smtClean="0">
                <a:cs typeface="B Zar" panose="00000400000000000000" pitchFamily="2" charset="-78"/>
              </a:rPr>
              <a:t>تعمیر و سرویس هودهای  همه آزمایشگاه ها</a:t>
            </a:r>
          </a:p>
          <a:p>
            <a:pPr algn="r" rtl="1">
              <a:buFont typeface="Wingdings" panose="05000000000000000000" pitchFamily="2" charset="2"/>
              <a:buChar char="q"/>
              <a:defRPr/>
            </a:pPr>
            <a:r>
              <a:rPr lang="fa-IR" sz="1800" dirty="0" smtClean="0">
                <a:cs typeface="B Zar" panose="00000400000000000000" pitchFamily="2" charset="-78"/>
              </a:rPr>
              <a:t>تعمیر استیرر آزمایشگاه های تحقیقاتی</a:t>
            </a:r>
          </a:p>
          <a:p>
            <a:pPr algn="r" rtl="1">
              <a:buFont typeface="Wingdings" panose="05000000000000000000" pitchFamily="2" charset="2"/>
              <a:buChar char="q"/>
              <a:defRPr/>
            </a:pPr>
            <a:r>
              <a:rPr lang="fa-IR" sz="1800" dirty="0" smtClean="0">
                <a:cs typeface="B Zar" panose="00000400000000000000" pitchFamily="2" charset="-78"/>
              </a:rPr>
              <a:t>تعمیر و سرویس دستگاه سانتریفیوژ آز تحقیقاتی</a:t>
            </a:r>
          </a:p>
          <a:p>
            <a:pPr algn="r" rtl="1">
              <a:buFont typeface="Wingdings" panose="05000000000000000000" pitchFamily="2" charset="2"/>
              <a:buChar char="q"/>
              <a:defRPr/>
            </a:pPr>
            <a:r>
              <a:rPr lang="fa-IR" sz="1800" dirty="0" smtClean="0">
                <a:cs typeface="B Zar" panose="00000400000000000000" pitchFamily="2" charset="-78"/>
              </a:rPr>
              <a:t>سرویس دستگاه جذب اتمی آزمایشگاه مرکزی</a:t>
            </a:r>
          </a:p>
          <a:p>
            <a:pPr algn="r" rtl="1">
              <a:buFont typeface="Wingdings" panose="05000000000000000000" pitchFamily="2" charset="2"/>
              <a:buChar char="q"/>
              <a:defRPr/>
            </a:pPr>
            <a:r>
              <a:rPr lang="fa-IR" sz="1800" dirty="0" smtClean="0">
                <a:cs typeface="B Zar" panose="00000400000000000000" pitchFamily="2" charset="-78"/>
              </a:rPr>
              <a:t>سرویس دستگاه </a:t>
            </a:r>
            <a:r>
              <a:rPr lang="en-US" sz="1800" dirty="0" smtClean="0">
                <a:cs typeface="B Zar" panose="00000400000000000000" pitchFamily="2" charset="-78"/>
              </a:rPr>
              <a:t>UV</a:t>
            </a:r>
            <a:r>
              <a:rPr lang="fa-IR" sz="1800" dirty="0" smtClean="0">
                <a:cs typeface="B Zar" panose="00000400000000000000" pitchFamily="2" charset="-78"/>
              </a:rPr>
              <a:t> مربوط به آزمایشگاه های تحقیقاتی </a:t>
            </a:r>
            <a:r>
              <a:rPr lang="fa-IR" sz="1800" dirty="0">
                <a:cs typeface="B Zar" panose="00000400000000000000" pitchFamily="2" charset="-78"/>
              </a:rPr>
              <a:t>و آزمایشگاه </a:t>
            </a:r>
            <a:r>
              <a:rPr lang="fa-IR" sz="1800" dirty="0" smtClean="0">
                <a:cs typeface="B Zar" panose="00000400000000000000" pitchFamily="2" charset="-78"/>
              </a:rPr>
              <a:t>مرکزی</a:t>
            </a:r>
          </a:p>
          <a:p>
            <a:pPr algn="r" rtl="1">
              <a:buFont typeface="Wingdings" panose="05000000000000000000" pitchFamily="2" charset="2"/>
              <a:buChar char="q"/>
              <a:defRPr/>
            </a:pPr>
            <a:r>
              <a:rPr lang="fa-IR" sz="1800" dirty="0">
                <a:cs typeface="B Zar" panose="00000400000000000000" pitchFamily="2" charset="-78"/>
              </a:rPr>
              <a:t>تغییر مکان، تعمیر و سرویس دستگاه فریزدرایر</a:t>
            </a:r>
          </a:p>
          <a:p>
            <a:pPr algn="r" rtl="1">
              <a:buFont typeface="Wingdings" panose="05000000000000000000" pitchFamily="2" charset="2"/>
              <a:buChar char="q"/>
              <a:defRPr/>
            </a:pPr>
            <a:r>
              <a:rPr lang="fa-IR" sz="1800" dirty="0" smtClean="0">
                <a:cs typeface="B Zar" panose="00000400000000000000" pitchFamily="2" charset="-78"/>
              </a:rPr>
              <a:t>شارژ کپسول های گاز (ازت مایع – نیتروژن – آرگون و ...)</a:t>
            </a:r>
          </a:p>
          <a:p>
            <a:pPr marL="0" indent="0" algn="r" rtl="1">
              <a:buNone/>
              <a:defRPr/>
            </a:pPr>
            <a:endParaRPr lang="fa-IR" sz="2300" dirty="0" smtClean="0">
              <a:cs typeface="Homa" panose="00000400000000000000" pitchFamily="2" charset="-78"/>
            </a:endParaRPr>
          </a:p>
          <a:p>
            <a:pPr algn="r" rtl="1">
              <a:buFont typeface="Wingdings" panose="05000000000000000000" pitchFamily="2" charset="2"/>
              <a:buChar char="q"/>
              <a:defRPr/>
            </a:pPr>
            <a:endParaRPr lang="fa-IR" sz="2300" dirty="0" smtClean="0">
              <a:cs typeface="Homa" panose="00000400000000000000" pitchFamily="2" charset="-78"/>
            </a:endParaRPr>
          </a:p>
          <a:p>
            <a:pPr algn="r" rtl="1">
              <a:buFont typeface="Wingdings" panose="05000000000000000000" pitchFamily="2" charset="2"/>
              <a:buChar char="q"/>
              <a:defRPr/>
            </a:pPr>
            <a:endParaRPr lang="en-US" sz="2300" dirty="0">
              <a:cs typeface="Homa" panose="00000400000000000000" pitchFamily="2" charset="-78"/>
            </a:endParaRPr>
          </a:p>
        </p:txBody>
      </p:sp>
      <p:sp>
        <p:nvSpPr>
          <p:cNvPr id="7" name="Rectangle 6"/>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8" name="Slide Number Placeholder 2"/>
          <p:cNvSpPr txBox="1">
            <a:spLocks/>
          </p:cNvSpPr>
          <p:nvPr/>
        </p:nvSpPr>
        <p:spPr bwMode="auto">
          <a:xfrm>
            <a:off x="4211960" y="6525344"/>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50</a:t>
            </a:r>
            <a:endParaRPr lang="en-US" dirty="0">
              <a:cs typeface="B Titr" panose="00000700000000000000" pitchFamily="2" charset="-78"/>
            </a:endParaRPr>
          </a:p>
        </p:txBody>
      </p:sp>
    </p:spTree>
    <p:extLst>
      <p:ext uri="{BB962C8B-B14F-4D97-AF65-F5344CB8AC3E}">
        <p14:creationId xmlns:p14="http://schemas.microsoft.com/office/powerpoint/2010/main" val="338633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33604"/>
            <a:ext cx="7772400" cy="649288"/>
          </a:xfrm>
        </p:spPr>
        <p:txBody>
          <a:bodyPr/>
          <a:lstStyle/>
          <a:p>
            <a:pPr>
              <a:defRPr/>
            </a:pPr>
            <a:r>
              <a:rPr lang="fa-IR" sz="2400" dirty="0" smtClean="0">
                <a:cs typeface="B Titr" panose="00000700000000000000" pitchFamily="2" charset="-78"/>
              </a:rPr>
              <a:t>خریدها</a:t>
            </a:r>
            <a:endParaRPr lang="en-US" sz="2400" dirty="0">
              <a:cs typeface="B Titr" panose="00000700000000000000" pitchFamily="2" charset="-78"/>
            </a:endParaRPr>
          </a:p>
        </p:txBody>
      </p:sp>
      <p:sp>
        <p:nvSpPr>
          <p:cNvPr id="3" name="Content Placeholder 2"/>
          <p:cNvSpPr>
            <a:spLocks noGrp="1"/>
          </p:cNvSpPr>
          <p:nvPr>
            <p:ph sz="quarter" idx="4294967295"/>
          </p:nvPr>
        </p:nvSpPr>
        <p:spPr>
          <a:xfrm>
            <a:off x="4334451" y="1802731"/>
            <a:ext cx="4352349" cy="2994421"/>
          </a:xfrm>
        </p:spPr>
        <p:txBody>
          <a:bodyPr>
            <a:normAutofit/>
          </a:bodyPr>
          <a:lstStyle/>
          <a:p>
            <a:pPr algn="r" rtl="1">
              <a:buFont typeface="Wingdings" panose="05000000000000000000" pitchFamily="2" charset="2"/>
              <a:buChar char="ü"/>
              <a:defRPr/>
            </a:pPr>
            <a:r>
              <a:rPr lang="fa-IR" sz="1800" dirty="0" smtClean="0">
                <a:cs typeface="B Zar" panose="00000400000000000000" pitchFamily="2" charset="-78"/>
              </a:rPr>
              <a:t>مواد شیمیایی و شیشه آلات</a:t>
            </a:r>
          </a:p>
          <a:p>
            <a:pPr algn="r" rtl="1">
              <a:buFont typeface="Wingdings" panose="05000000000000000000" pitchFamily="2" charset="2"/>
              <a:buChar char="ü"/>
              <a:defRPr/>
            </a:pPr>
            <a:r>
              <a:rPr lang="fa-IR" sz="1800" dirty="0" smtClean="0">
                <a:cs typeface="B Zar" panose="00000400000000000000" pitchFamily="2" charset="-78"/>
              </a:rPr>
              <a:t>کوره تیوپی</a:t>
            </a:r>
          </a:p>
          <a:p>
            <a:pPr algn="r" rtl="1">
              <a:buFont typeface="Wingdings" panose="05000000000000000000" pitchFamily="2" charset="2"/>
              <a:buChar char="ü"/>
              <a:defRPr/>
            </a:pPr>
            <a:r>
              <a:rPr lang="fa-IR" sz="1800" dirty="0" smtClean="0">
                <a:cs typeface="B Zar" panose="00000400000000000000" pitchFamily="2" charset="-78"/>
              </a:rPr>
              <a:t> </a:t>
            </a:r>
            <a:r>
              <a:rPr lang="fa-IR" sz="1800" dirty="0">
                <a:cs typeface="B Zar" panose="00000400000000000000" pitchFamily="2" charset="-78"/>
              </a:rPr>
              <a:t>باتری </a:t>
            </a:r>
            <a:r>
              <a:rPr lang="en-US" sz="1800" dirty="0" smtClean="0">
                <a:cs typeface="B Zar" panose="00000400000000000000" pitchFamily="2" charset="-78"/>
              </a:rPr>
              <a:t>UPS</a:t>
            </a:r>
            <a:endParaRPr lang="fa-IR" sz="1800" dirty="0" smtClean="0">
              <a:cs typeface="B Zar" panose="00000400000000000000" pitchFamily="2" charset="-78"/>
            </a:endParaRPr>
          </a:p>
          <a:p>
            <a:pPr algn="r" rtl="1">
              <a:buFont typeface="Wingdings" panose="05000000000000000000" pitchFamily="2" charset="2"/>
              <a:buChar char="ü"/>
              <a:defRPr/>
            </a:pPr>
            <a:r>
              <a:rPr lang="fa-IR" sz="1800" dirty="0" smtClean="0">
                <a:cs typeface="B Zar" panose="00000400000000000000" pitchFamily="2" charset="-78"/>
              </a:rPr>
              <a:t>ارتقای  کامپیوتر های آزمایشگاه مرکزی</a:t>
            </a:r>
          </a:p>
          <a:p>
            <a:pPr algn="r" rtl="1">
              <a:buFont typeface="Wingdings" panose="05000000000000000000" pitchFamily="2" charset="2"/>
              <a:buChar char="ü"/>
              <a:defRPr/>
            </a:pPr>
            <a:r>
              <a:rPr lang="fa-IR" sz="1800" dirty="0" smtClean="0">
                <a:cs typeface="B Zar" panose="00000400000000000000" pitchFamily="2" charset="-78"/>
              </a:rPr>
              <a:t>سل کوارتز</a:t>
            </a:r>
          </a:p>
          <a:p>
            <a:pPr algn="r" rtl="1">
              <a:buFont typeface="Wingdings" panose="05000000000000000000" pitchFamily="2" charset="2"/>
              <a:buChar char="ü"/>
              <a:defRPr/>
            </a:pPr>
            <a:r>
              <a:rPr lang="fa-IR" sz="1800" dirty="0" smtClean="0">
                <a:cs typeface="B Zar" panose="00000400000000000000" pitchFamily="2" charset="-78"/>
              </a:rPr>
              <a:t>سل هد پمپ </a:t>
            </a:r>
            <a:r>
              <a:rPr lang="en-US" sz="1800" dirty="0">
                <a:cs typeface="B Zar" panose="00000400000000000000" pitchFamily="2" charset="-78"/>
              </a:rPr>
              <a:t>HPLC</a:t>
            </a:r>
            <a:endParaRPr lang="fa-IR" sz="1800" dirty="0" smtClean="0">
              <a:cs typeface="B Zar" panose="00000400000000000000" pitchFamily="2" charset="-78"/>
            </a:endParaRPr>
          </a:p>
          <a:p>
            <a:pPr algn="r" rtl="1">
              <a:buFont typeface="Wingdings" panose="05000000000000000000" pitchFamily="2" charset="2"/>
              <a:buChar char="ü"/>
              <a:defRPr/>
            </a:pPr>
            <a:r>
              <a:rPr lang="fa-IR" sz="1800" dirty="0" smtClean="0">
                <a:cs typeface="B Zar" panose="00000400000000000000" pitchFamily="2" charset="-78"/>
              </a:rPr>
              <a:t>وایت بورد</a:t>
            </a:r>
          </a:p>
          <a:p>
            <a:pPr algn="r" rtl="1">
              <a:buFont typeface="Wingdings" panose="05000000000000000000" pitchFamily="2" charset="2"/>
              <a:buChar char="ü"/>
              <a:defRPr/>
            </a:pPr>
            <a:r>
              <a:rPr lang="fa-IR" sz="1800" dirty="0" smtClean="0">
                <a:cs typeface="B Zar" panose="00000400000000000000" pitchFamily="2" charset="-78"/>
              </a:rPr>
              <a:t>گیج سیلندر استیلن</a:t>
            </a:r>
          </a:p>
          <a:p>
            <a:pPr algn="r" rtl="1">
              <a:buFont typeface="Wingdings" panose="05000000000000000000" pitchFamily="2" charset="2"/>
              <a:buChar char="ü"/>
              <a:defRPr/>
            </a:pPr>
            <a:endParaRPr lang="fa-IR" sz="2600" dirty="0" smtClean="0">
              <a:cs typeface="Homa" panose="00000400000000000000" pitchFamily="2" charset="-78"/>
            </a:endParaRPr>
          </a:p>
        </p:txBody>
      </p:sp>
      <p:sp>
        <p:nvSpPr>
          <p:cNvPr id="7" name="Rectangle 6"/>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8" name="Content Placeholder 2"/>
          <p:cNvSpPr>
            <a:spLocks noGrp="1"/>
          </p:cNvSpPr>
          <p:nvPr>
            <p:ph sz="quarter" idx="4294967295"/>
          </p:nvPr>
        </p:nvSpPr>
        <p:spPr>
          <a:xfrm>
            <a:off x="251520" y="1802731"/>
            <a:ext cx="4352349" cy="3066429"/>
          </a:xfrm>
        </p:spPr>
        <p:txBody>
          <a:bodyPr>
            <a:noAutofit/>
          </a:bodyPr>
          <a:lstStyle/>
          <a:p>
            <a:pPr algn="r" rtl="1">
              <a:buFont typeface="Wingdings" panose="05000000000000000000" pitchFamily="2" charset="2"/>
              <a:buChar char="ü"/>
              <a:defRPr/>
            </a:pPr>
            <a:r>
              <a:rPr lang="fa-IR" sz="1800" dirty="0" smtClean="0">
                <a:cs typeface="B Zar" panose="00000400000000000000" pitchFamily="2" charset="-78"/>
              </a:rPr>
              <a:t>دوش و چشم شوی آزمایشگاهی</a:t>
            </a:r>
          </a:p>
          <a:p>
            <a:pPr algn="r" rtl="1">
              <a:buFont typeface="Wingdings" panose="05000000000000000000" pitchFamily="2" charset="2"/>
              <a:buChar char="ü"/>
              <a:defRPr/>
            </a:pPr>
            <a:r>
              <a:rPr lang="fa-IR" sz="1800" dirty="0" smtClean="0">
                <a:cs typeface="B Zar" panose="00000400000000000000" pitchFamily="2" charset="-78"/>
              </a:rPr>
              <a:t>محفظه محافظ نور </a:t>
            </a:r>
            <a:r>
              <a:rPr lang="en-US" sz="1800" dirty="0" smtClean="0">
                <a:cs typeface="B Zar" panose="00000400000000000000" pitchFamily="2" charset="-78"/>
              </a:rPr>
              <a:t>UV</a:t>
            </a:r>
            <a:endParaRPr lang="fa-IR" sz="1800" dirty="0" smtClean="0">
              <a:cs typeface="B Zar" panose="00000400000000000000" pitchFamily="2" charset="-78"/>
            </a:endParaRPr>
          </a:p>
          <a:p>
            <a:pPr algn="r" rtl="1">
              <a:buFont typeface="Wingdings" panose="05000000000000000000" pitchFamily="2" charset="2"/>
              <a:buChar char="ü"/>
              <a:defRPr/>
            </a:pPr>
            <a:r>
              <a:rPr lang="fa-IR" sz="1800" dirty="0" smtClean="0">
                <a:cs typeface="B Zar" panose="00000400000000000000" pitchFamily="2" charset="-78"/>
              </a:rPr>
              <a:t> جعبه کمک های اولیه و ملزومات </a:t>
            </a:r>
          </a:p>
          <a:p>
            <a:pPr algn="r" rtl="1">
              <a:buFont typeface="Wingdings" panose="05000000000000000000" pitchFamily="2" charset="2"/>
              <a:buChar char="ü"/>
              <a:defRPr/>
            </a:pPr>
            <a:r>
              <a:rPr lang="fa-IR" sz="1800" dirty="0" smtClean="0">
                <a:cs typeface="B Zar" panose="00000400000000000000" pitchFamily="2" charset="-78"/>
              </a:rPr>
              <a:t>کمد مخصوص نگهداری مواد آزمایشگاهی  مجهز به فن ضد خوردگی</a:t>
            </a:r>
          </a:p>
          <a:p>
            <a:pPr algn="r" rtl="1">
              <a:buFont typeface="Wingdings" panose="05000000000000000000" pitchFamily="2" charset="2"/>
              <a:buChar char="ü"/>
              <a:defRPr/>
            </a:pPr>
            <a:r>
              <a:rPr lang="fa-IR" sz="1800" dirty="0">
                <a:cs typeface="B Zar" panose="00000400000000000000" pitchFamily="2" charset="-78"/>
              </a:rPr>
              <a:t>روغن پمپ مخصوص</a:t>
            </a:r>
            <a:r>
              <a:rPr lang="en-US" sz="1800" dirty="0">
                <a:cs typeface="B Zar" panose="00000400000000000000" pitchFamily="2" charset="-78"/>
              </a:rPr>
              <a:t>BET, GC/MS</a:t>
            </a:r>
            <a:endParaRPr lang="fa-IR" sz="1800" dirty="0">
              <a:cs typeface="B Zar" panose="00000400000000000000" pitchFamily="2" charset="-78"/>
            </a:endParaRPr>
          </a:p>
          <a:p>
            <a:pPr algn="r" rtl="1">
              <a:buFont typeface="Wingdings" panose="05000000000000000000" pitchFamily="2" charset="2"/>
              <a:buChar char="ü"/>
              <a:defRPr/>
            </a:pPr>
            <a:r>
              <a:rPr lang="fa-IR" sz="1800" dirty="0">
                <a:cs typeface="B Zar" panose="00000400000000000000" pitchFamily="2" charset="-78"/>
              </a:rPr>
              <a:t>اسپیلت جهت فریزدرایر</a:t>
            </a:r>
          </a:p>
          <a:p>
            <a:pPr algn="r" rtl="1">
              <a:buFont typeface="Wingdings" panose="05000000000000000000" pitchFamily="2" charset="2"/>
              <a:buChar char="ü"/>
              <a:defRPr/>
            </a:pPr>
            <a:r>
              <a:rPr lang="fa-IR" sz="1800" dirty="0">
                <a:cs typeface="B Zar" panose="00000400000000000000" pitchFamily="2" charset="-78"/>
              </a:rPr>
              <a:t>ترازوی دیجیتال</a:t>
            </a:r>
          </a:p>
          <a:p>
            <a:pPr algn="r" rtl="1">
              <a:buFont typeface="Wingdings" panose="05000000000000000000" pitchFamily="2" charset="2"/>
              <a:buChar char="ü"/>
              <a:defRPr/>
            </a:pPr>
            <a:endParaRPr lang="fa-IR" sz="2400" dirty="0" smtClean="0">
              <a:cs typeface="Homa" panose="00000400000000000000" pitchFamily="2" charset="-78"/>
            </a:endParaRPr>
          </a:p>
          <a:p>
            <a:pPr marL="0" indent="0" algn="r" rtl="1">
              <a:buNone/>
              <a:defRPr/>
            </a:pPr>
            <a:endParaRPr lang="fa-IR" sz="2400" dirty="0" smtClean="0">
              <a:cs typeface="Homa" panose="00000400000000000000" pitchFamily="2" charset="-78"/>
            </a:endParaRPr>
          </a:p>
          <a:p>
            <a:pPr algn="r" rtl="1">
              <a:buFont typeface="Wingdings" panose="05000000000000000000" pitchFamily="2" charset="2"/>
              <a:buChar char="ü"/>
              <a:defRPr/>
            </a:pPr>
            <a:endParaRPr lang="fa-IR" sz="2400" dirty="0" smtClean="0">
              <a:cs typeface="Homa" panose="00000400000000000000" pitchFamily="2" charset="-78"/>
            </a:endParaRPr>
          </a:p>
        </p:txBody>
      </p:sp>
      <p:sp>
        <p:nvSpPr>
          <p:cNvPr id="9" name="Slide Number Placeholder 2"/>
          <p:cNvSpPr txBox="1">
            <a:spLocks/>
          </p:cNvSpPr>
          <p:nvPr/>
        </p:nvSpPr>
        <p:spPr bwMode="auto">
          <a:xfrm>
            <a:off x="4211960" y="6553200"/>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51</a:t>
            </a:r>
            <a:endParaRPr lang="en-US" dirty="0">
              <a:cs typeface="B Titr" panose="00000700000000000000" pitchFamily="2" charset="-78"/>
            </a:endParaRPr>
          </a:p>
        </p:txBody>
      </p:sp>
    </p:spTree>
    <p:extLst>
      <p:ext uri="{BB962C8B-B14F-4D97-AF65-F5344CB8AC3E}">
        <p14:creationId xmlns:p14="http://schemas.microsoft.com/office/powerpoint/2010/main" val="31115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95015"/>
            <a:ext cx="4953000" cy="563563"/>
          </a:xfrm>
        </p:spPr>
        <p:txBody>
          <a:bodyPr/>
          <a:lstStyle/>
          <a:p>
            <a:r>
              <a:rPr lang="fa-IR" sz="2400" dirty="0" smtClean="0">
                <a:cs typeface="B Titr" panose="00000700000000000000" pitchFamily="2" charset="-78"/>
              </a:rPr>
              <a:t>برخی خریدهای تحویل شده</a:t>
            </a:r>
            <a:endParaRPr lang="en-US" sz="2400" dirty="0">
              <a:cs typeface="B Titr" panose="00000700000000000000" pitchFamily="2" charset="-78"/>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3169" y="1345022"/>
            <a:ext cx="3096101"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4800" t="18500" r="23401" b="18500"/>
          <a:stretch/>
        </p:blipFill>
        <p:spPr>
          <a:xfrm>
            <a:off x="6553200" y="1484784"/>
            <a:ext cx="1865007"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1271" r="10438"/>
          <a:stretch/>
        </p:blipFill>
        <p:spPr>
          <a:xfrm>
            <a:off x="6702608" y="4373697"/>
            <a:ext cx="1566189" cy="1988840"/>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201" t="19551" r="5201" b="10100"/>
          <a:stretch/>
        </p:blipFill>
        <p:spPr>
          <a:xfrm>
            <a:off x="196721" y="1291289"/>
            <a:ext cx="2581594" cy="2702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313" y="4093330"/>
            <a:ext cx="2552839" cy="2549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6" name="Slide Number Placeholder 2"/>
          <p:cNvSpPr txBox="1">
            <a:spLocks/>
          </p:cNvSpPr>
          <p:nvPr/>
        </p:nvSpPr>
        <p:spPr bwMode="auto">
          <a:xfrm>
            <a:off x="4283968" y="6553200"/>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52</a:t>
            </a:r>
            <a:endParaRPr lang="en-US" dirty="0">
              <a:cs typeface="B Titr" panose="00000700000000000000" pitchFamily="2" charset="-78"/>
            </a:endParaRPr>
          </a:p>
        </p:txBody>
      </p:sp>
    </p:spTree>
    <p:extLst>
      <p:ext uri="{BB962C8B-B14F-4D97-AF65-F5344CB8AC3E}">
        <p14:creationId xmlns:p14="http://schemas.microsoft.com/office/powerpoint/2010/main" val="15325247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53" y="2060848"/>
            <a:ext cx="8305800" cy="3168352"/>
          </a:xfrm>
        </p:spPr>
        <p:txBody>
          <a:bodyPr/>
          <a:lstStyle/>
          <a:p>
            <a:pPr marL="0" indent="0" algn="ctr">
              <a:buNone/>
            </a:pPr>
            <a:endParaRPr lang="fa-IR" dirty="0" smtClean="0">
              <a:solidFill>
                <a:srgbClr val="FFC000"/>
              </a:solidFill>
              <a:cs typeface="B Titr" panose="00000700000000000000" pitchFamily="2" charset="-78"/>
            </a:endParaRPr>
          </a:p>
          <a:p>
            <a:pPr marL="0" indent="0" algn="ctr">
              <a:buNone/>
            </a:pPr>
            <a:r>
              <a:rPr lang="fa-IR" dirty="0" smtClean="0">
                <a:solidFill>
                  <a:srgbClr val="FFC000"/>
                </a:solidFill>
                <a:cs typeface="B Titr" panose="00000700000000000000" pitchFamily="2" charset="-78"/>
              </a:rPr>
              <a:t>اقدامات انجام شده جهت رفع مشکلات موجود</a:t>
            </a:r>
          </a:p>
          <a:p>
            <a:pPr marL="0" indent="0" algn="ctr">
              <a:buNone/>
            </a:pPr>
            <a:endParaRPr lang="fa-IR" dirty="0">
              <a:solidFill>
                <a:srgbClr val="FFC000"/>
              </a:solidFill>
              <a:cs typeface="B Titr" panose="00000700000000000000" pitchFamily="2" charset="-78"/>
            </a:endParaRPr>
          </a:p>
          <a:p>
            <a:pPr marL="0" indent="0" algn="ctr">
              <a:buNone/>
            </a:pPr>
            <a:r>
              <a:rPr lang="fa-IR" dirty="0" smtClean="0">
                <a:solidFill>
                  <a:srgbClr val="FFC000"/>
                </a:solidFill>
                <a:cs typeface="B Titr" panose="00000700000000000000" pitchFamily="2" charset="-78"/>
              </a:rPr>
              <a:t>  و بهبود وضعیت آزمایشگاه ها</a:t>
            </a:r>
            <a:endParaRPr lang="en-US" dirty="0">
              <a:solidFill>
                <a:srgbClr val="FFC000"/>
              </a:solidFill>
              <a:cs typeface="B Titr" panose="00000700000000000000" pitchFamily="2" charset="-78"/>
            </a:endParaRPr>
          </a:p>
        </p:txBody>
      </p:sp>
      <p:sp>
        <p:nvSpPr>
          <p:cNvPr id="6" name="Rectangle 5"/>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8" name="Slide Number Placeholder 2"/>
          <p:cNvSpPr txBox="1">
            <a:spLocks/>
          </p:cNvSpPr>
          <p:nvPr/>
        </p:nvSpPr>
        <p:spPr bwMode="auto">
          <a:xfrm>
            <a:off x="4211960" y="6453336"/>
            <a:ext cx="119749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53</a:t>
            </a:r>
            <a:endParaRPr lang="en-US" dirty="0">
              <a:cs typeface="B Titr" panose="00000700000000000000" pitchFamily="2" charset="-78"/>
            </a:endParaRPr>
          </a:p>
        </p:txBody>
      </p:sp>
    </p:spTree>
    <p:extLst>
      <p:ext uri="{BB962C8B-B14F-4D97-AF65-F5344CB8AC3E}">
        <p14:creationId xmlns:p14="http://schemas.microsoft.com/office/powerpoint/2010/main" val="1649943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8053"/>
            <a:ext cx="5487144" cy="732840"/>
          </a:xfrm>
        </p:spPr>
        <p:txBody>
          <a:bodyPr/>
          <a:lstStyle/>
          <a:p>
            <a:r>
              <a:rPr lang="fa-IR" sz="2400" dirty="0">
                <a:solidFill>
                  <a:srgbClr val="002060"/>
                </a:solidFill>
                <a:cs typeface="B Titr" panose="00000700000000000000" pitchFamily="2" charset="-78"/>
              </a:rPr>
              <a:t>اقدامات انجام شده جهت رفع مشکلات </a:t>
            </a:r>
            <a:r>
              <a:rPr lang="fa-IR" sz="2400" dirty="0" smtClean="0">
                <a:solidFill>
                  <a:srgbClr val="002060"/>
                </a:solidFill>
                <a:cs typeface="B Titr" panose="00000700000000000000" pitchFamily="2" charset="-78"/>
              </a:rPr>
              <a:t>موجود (1)</a:t>
            </a:r>
            <a:endParaRPr lang="en-US" dirty="0">
              <a:cs typeface="B Titr" panose="00000700000000000000" pitchFamily="2" charset="-78"/>
            </a:endParaRPr>
          </a:p>
        </p:txBody>
      </p:sp>
      <p:sp>
        <p:nvSpPr>
          <p:cNvPr id="3" name="Content Placeholder 2"/>
          <p:cNvSpPr>
            <a:spLocks noGrp="1"/>
          </p:cNvSpPr>
          <p:nvPr>
            <p:ph idx="1"/>
          </p:nvPr>
        </p:nvSpPr>
        <p:spPr>
          <a:xfrm>
            <a:off x="381000" y="1524000"/>
            <a:ext cx="8305800" cy="5029200"/>
          </a:xfrm>
        </p:spPr>
        <p:txBody>
          <a:bodyPr/>
          <a:lstStyle/>
          <a:p>
            <a:pPr marL="0" indent="0" algn="ctr">
              <a:buNone/>
            </a:pPr>
            <a:endParaRPr lang="fa-IR" sz="2800" dirty="0" smtClean="0">
              <a:solidFill>
                <a:srgbClr val="FFC000"/>
              </a:solidFill>
              <a:cs typeface="B Zar" panose="00000400000000000000" pitchFamily="2" charset="-78"/>
            </a:endParaRPr>
          </a:p>
          <a:p>
            <a:pPr marL="0" indent="0" algn="ctr">
              <a:buNone/>
            </a:pPr>
            <a:r>
              <a:rPr lang="fa-IR" sz="2800" dirty="0" smtClean="0">
                <a:solidFill>
                  <a:srgbClr val="FFC000"/>
                </a:solidFill>
                <a:cs typeface="B Zar" panose="00000400000000000000" pitchFamily="2" charset="-78"/>
              </a:rPr>
              <a:t>جداسازی </a:t>
            </a:r>
            <a:r>
              <a:rPr lang="fa-IR" sz="2800" dirty="0">
                <a:solidFill>
                  <a:srgbClr val="FFC000"/>
                </a:solidFill>
                <a:cs typeface="B Zar" panose="00000400000000000000" pitchFamily="2" charset="-78"/>
              </a:rPr>
              <a:t>فضای آزمایشگاه محاسباتی از فریز </a:t>
            </a:r>
            <a:r>
              <a:rPr lang="fa-IR" sz="2800" dirty="0" smtClean="0">
                <a:solidFill>
                  <a:srgbClr val="FFC000"/>
                </a:solidFill>
                <a:cs typeface="B Zar" panose="00000400000000000000" pitchFamily="2" charset="-78"/>
              </a:rPr>
              <a:t>درایر</a:t>
            </a:r>
          </a:p>
          <a:p>
            <a:pPr marL="0" indent="0">
              <a:buNone/>
            </a:pPr>
            <a:endParaRPr lang="fa-IR" sz="2800" dirty="0" smtClean="0">
              <a:solidFill>
                <a:srgbClr val="FFC000"/>
              </a:solidFill>
              <a:cs typeface="B Zar" panose="00000400000000000000" pitchFamily="2" charset="-78"/>
            </a:endParaRPr>
          </a:p>
          <a:p>
            <a:pPr marL="0" indent="0" algn="ctr">
              <a:buNone/>
            </a:pPr>
            <a:r>
              <a:rPr lang="fa-IR" sz="2800" dirty="0" smtClean="0">
                <a:cs typeface="B Zar" panose="00000400000000000000" pitchFamily="2" charset="-78"/>
              </a:rPr>
              <a:t>مشکل:</a:t>
            </a:r>
          </a:p>
          <a:p>
            <a:pPr marL="0" indent="0" algn="ctr">
              <a:buNone/>
            </a:pPr>
            <a:r>
              <a:rPr lang="fa-IR" sz="2800" dirty="0" smtClean="0">
                <a:solidFill>
                  <a:srgbClr val="FF0000"/>
                </a:solidFill>
                <a:cs typeface="B Zar" panose="00000400000000000000" pitchFamily="2" charset="-78"/>
              </a:rPr>
              <a:t>فضای مشترک 12 متری</a:t>
            </a:r>
          </a:p>
          <a:p>
            <a:pPr marL="0" indent="0" algn="ctr">
              <a:buNone/>
            </a:pPr>
            <a:r>
              <a:rPr lang="fa-IR" sz="2800" dirty="0" smtClean="0">
                <a:solidFill>
                  <a:srgbClr val="FF0000"/>
                </a:solidFill>
                <a:cs typeface="B Zar" panose="00000400000000000000" pitchFamily="2" charset="-78"/>
              </a:rPr>
              <a:t>دو دستگاه غیر متجانس در کنار یکدیگر</a:t>
            </a:r>
          </a:p>
          <a:p>
            <a:pPr marL="0" indent="0" algn="ctr">
              <a:buNone/>
            </a:pPr>
            <a:r>
              <a:rPr lang="fa-IR" sz="2800" dirty="0" smtClean="0">
                <a:solidFill>
                  <a:srgbClr val="FF0000"/>
                </a:solidFill>
                <a:cs typeface="B Zar" panose="00000400000000000000" pitchFamily="2" charset="-78"/>
              </a:rPr>
              <a:t>اختلال در عملکرد دستگاه فریز درایر</a:t>
            </a:r>
            <a:endParaRPr lang="en-US" sz="2800" dirty="0">
              <a:solidFill>
                <a:srgbClr val="FF0000"/>
              </a:solidFill>
              <a:cs typeface="B Zar" panose="00000400000000000000" pitchFamily="2" charset="-78"/>
            </a:endParaRPr>
          </a:p>
        </p:txBody>
      </p:sp>
      <p:sp>
        <p:nvSpPr>
          <p:cNvPr id="6" name="Rectangle 5"/>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8" name="Slide Number Placeholder 2"/>
          <p:cNvSpPr txBox="1">
            <a:spLocks/>
          </p:cNvSpPr>
          <p:nvPr/>
        </p:nvSpPr>
        <p:spPr bwMode="auto">
          <a:xfrm>
            <a:off x="4211960" y="6553200"/>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54</a:t>
            </a:r>
            <a:endParaRPr lang="en-US" dirty="0">
              <a:cs typeface="B Titr" panose="00000700000000000000" pitchFamily="2" charset="-78"/>
            </a:endParaRPr>
          </a:p>
        </p:txBody>
      </p:sp>
    </p:spTree>
    <p:extLst>
      <p:ext uri="{BB962C8B-B14F-4D97-AF65-F5344CB8AC3E}">
        <p14:creationId xmlns:p14="http://schemas.microsoft.com/office/powerpoint/2010/main" val="28887837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02" y="1623403"/>
            <a:ext cx="4528414" cy="563563"/>
          </a:xfrm>
        </p:spPr>
        <p:txBody>
          <a:bodyPr/>
          <a:lstStyle/>
          <a:p>
            <a:pPr algn="ctr" rtl="1">
              <a:defRPr/>
            </a:pPr>
            <a:r>
              <a:rPr lang="fa-IR" sz="3600" dirty="0">
                <a:solidFill>
                  <a:srgbClr val="FFC000"/>
                </a:solidFill>
                <a:latin typeface="+mn-lt"/>
                <a:ea typeface="+mn-ea"/>
                <a:cs typeface="B Titr" panose="00000700000000000000" pitchFamily="2" charset="-78"/>
              </a:rPr>
              <a:t>تغییر </a:t>
            </a:r>
            <a:r>
              <a:rPr lang="fa-IR" sz="3600" dirty="0" smtClean="0">
                <a:solidFill>
                  <a:srgbClr val="FFC000"/>
                </a:solidFill>
                <a:latin typeface="+mn-lt"/>
                <a:ea typeface="+mn-ea"/>
                <a:cs typeface="B Titr" panose="00000700000000000000" pitchFamily="2" charset="-78"/>
              </a:rPr>
              <a:t>مکان فریزدرایر</a:t>
            </a:r>
            <a:endParaRPr lang="fa-IR" sz="3600" dirty="0">
              <a:solidFill>
                <a:srgbClr val="FFC000"/>
              </a:solidFill>
              <a:latin typeface="+mn-lt"/>
              <a:ea typeface="+mn-ea"/>
              <a:cs typeface="B Titr" panose="00000700000000000000" pitchFamily="2" charset="-78"/>
            </a:endParaRPr>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l="20453"/>
          <a:stretch/>
        </p:blipFill>
        <p:spPr>
          <a:xfrm>
            <a:off x="77138" y="2780928"/>
            <a:ext cx="3832494"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1" name="Rectangle 10"/>
          <p:cNvSpPr/>
          <p:nvPr/>
        </p:nvSpPr>
        <p:spPr>
          <a:xfrm>
            <a:off x="1736019" y="463440"/>
            <a:ext cx="1609736" cy="707886"/>
          </a:xfrm>
          <a:prstGeom prst="rect">
            <a:avLst/>
          </a:prstGeom>
        </p:spPr>
        <p:txBody>
          <a:bodyPr wrap="none">
            <a:spAutoFit/>
          </a:bodyPr>
          <a:lstStyle/>
          <a:p>
            <a:pPr marL="0" indent="0" algn="ctr">
              <a:buNone/>
            </a:pPr>
            <a:r>
              <a:rPr lang="fa-IR" sz="4000" b="1" dirty="0" smtClean="0">
                <a:solidFill>
                  <a:schemeClr val="bg1"/>
                </a:solidFill>
                <a:cs typeface="B Titr" panose="00000700000000000000" pitchFamily="2" charset="-78"/>
              </a:rPr>
              <a:t>راه حل </a:t>
            </a:r>
            <a:endParaRPr lang="fa-IR" sz="4000" b="1" dirty="0">
              <a:solidFill>
                <a:schemeClr val="bg1"/>
              </a:solidFill>
              <a:cs typeface="B Titr" panose="00000700000000000000" pitchFamily="2" charset="-78"/>
            </a:endParaRPr>
          </a:p>
        </p:txBody>
      </p:sp>
      <p:sp>
        <p:nvSpPr>
          <p:cNvPr id="12" name="Rectangle 11"/>
          <p:cNvSpPr/>
          <p:nvPr/>
        </p:nvSpPr>
        <p:spPr>
          <a:xfrm>
            <a:off x="4022734" y="2637397"/>
            <a:ext cx="4572000" cy="2585323"/>
          </a:xfrm>
          <a:prstGeom prst="rect">
            <a:avLst/>
          </a:prstGeom>
        </p:spPr>
        <p:txBody>
          <a:bodyPr>
            <a:spAutoFit/>
          </a:bodyPr>
          <a:lstStyle/>
          <a:p>
            <a:pPr marL="0" indent="0" algn="r">
              <a:buNone/>
            </a:pPr>
            <a:r>
              <a:rPr lang="fa-IR" dirty="0" smtClean="0">
                <a:cs typeface="B Zar" panose="00000400000000000000" pitchFamily="2" charset="-78"/>
              </a:rPr>
              <a:t>1) </a:t>
            </a:r>
            <a:r>
              <a:rPr lang="fa-IR" dirty="0" smtClean="0">
                <a:solidFill>
                  <a:srgbClr val="00B0F0"/>
                </a:solidFill>
                <a:cs typeface="B Zar" panose="00000400000000000000" pitchFamily="2" charset="-78"/>
              </a:rPr>
              <a:t>شناسایی مکان مناسب: </a:t>
            </a:r>
            <a:r>
              <a:rPr lang="fa-IR" dirty="0" smtClean="0">
                <a:cs typeface="B Zar" panose="00000400000000000000" pitchFamily="2" charset="-78"/>
              </a:rPr>
              <a:t>اتاق مجاور آزمایشگاههای سرویسی</a:t>
            </a:r>
          </a:p>
          <a:p>
            <a:pPr marL="0" indent="0" algn="r">
              <a:buNone/>
            </a:pPr>
            <a:r>
              <a:rPr lang="fa-IR" dirty="0" smtClean="0">
                <a:cs typeface="B Zar" panose="00000400000000000000" pitchFamily="2" charset="-78"/>
              </a:rPr>
              <a:t>2) </a:t>
            </a:r>
            <a:r>
              <a:rPr lang="fa-IR" dirty="0" smtClean="0">
                <a:solidFill>
                  <a:srgbClr val="00B0F0"/>
                </a:solidFill>
                <a:cs typeface="B Zar" panose="00000400000000000000" pitchFamily="2" charset="-78"/>
              </a:rPr>
              <a:t>خرید اسپیلت </a:t>
            </a:r>
            <a:r>
              <a:rPr lang="fa-IR" dirty="0" smtClean="0">
                <a:cs typeface="B Zar" panose="00000400000000000000" pitchFamily="2" charset="-78"/>
              </a:rPr>
              <a:t>(ضروری برای فریزدرایر) (20 میلیون تومان)</a:t>
            </a:r>
          </a:p>
          <a:p>
            <a:pPr marL="0" indent="0" algn="r">
              <a:buNone/>
            </a:pPr>
            <a:r>
              <a:rPr lang="fa-IR" dirty="0" smtClean="0">
                <a:cs typeface="B Zar" panose="00000400000000000000" pitchFamily="2" charset="-78"/>
              </a:rPr>
              <a:t>3) </a:t>
            </a:r>
            <a:r>
              <a:rPr lang="fa-IR" dirty="0" smtClean="0">
                <a:solidFill>
                  <a:srgbClr val="00B0F0"/>
                </a:solidFill>
                <a:cs typeface="B Zar" panose="00000400000000000000" pitchFamily="2" charset="-78"/>
              </a:rPr>
              <a:t>مناسب سازی مکان </a:t>
            </a:r>
            <a:r>
              <a:rPr lang="fa-IR" dirty="0" smtClean="0">
                <a:cs typeface="B Zar" panose="00000400000000000000" pitchFamily="2" charset="-78"/>
              </a:rPr>
              <a:t>(رنگ کاری و نصب اسپیلت)</a:t>
            </a:r>
          </a:p>
          <a:p>
            <a:pPr marL="0" indent="0" algn="r">
              <a:buNone/>
            </a:pPr>
            <a:r>
              <a:rPr lang="fa-IR" dirty="0" smtClean="0">
                <a:cs typeface="B Zar" panose="00000400000000000000" pitchFamily="2" charset="-78"/>
              </a:rPr>
              <a:t>(2.5 میلیون تومان)</a:t>
            </a:r>
            <a:endParaRPr lang="fa-IR" dirty="0">
              <a:cs typeface="B Zar" panose="00000400000000000000" pitchFamily="2" charset="-78"/>
            </a:endParaRPr>
          </a:p>
          <a:p>
            <a:pPr marL="0" indent="0" algn="r">
              <a:buNone/>
            </a:pPr>
            <a:endParaRPr lang="fa-IR" dirty="0" smtClean="0">
              <a:solidFill>
                <a:srgbClr val="FF0000"/>
              </a:solidFill>
              <a:cs typeface="B Zar" panose="00000400000000000000" pitchFamily="2" charset="-78"/>
            </a:endParaRPr>
          </a:p>
          <a:p>
            <a:pPr marL="0" indent="0" algn="r">
              <a:buNone/>
            </a:pPr>
            <a:r>
              <a:rPr lang="fa-IR" dirty="0" smtClean="0">
                <a:solidFill>
                  <a:srgbClr val="FF0000"/>
                </a:solidFill>
                <a:cs typeface="B Zar" panose="00000400000000000000" pitchFamily="2" charset="-78"/>
              </a:rPr>
              <a:t>نتیجه:</a:t>
            </a:r>
          </a:p>
          <a:p>
            <a:pPr marL="0" indent="0" algn="r">
              <a:buNone/>
            </a:pPr>
            <a:r>
              <a:rPr lang="fa-IR" dirty="0">
                <a:cs typeface="B Zar" panose="00000400000000000000" pitchFamily="2" charset="-78"/>
              </a:rPr>
              <a:t> </a:t>
            </a:r>
            <a:r>
              <a:rPr lang="fa-IR" dirty="0" smtClean="0">
                <a:solidFill>
                  <a:srgbClr val="FFFF00"/>
                </a:solidFill>
                <a:cs typeface="B Zar" panose="00000400000000000000" pitchFamily="2" charset="-78"/>
              </a:rPr>
              <a:t>مکان 15 متری مستقل با دمای مناسب</a:t>
            </a:r>
          </a:p>
          <a:p>
            <a:pPr marL="0" indent="0" algn="r">
              <a:buNone/>
            </a:pPr>
            <a:endParaRPr lang="fa-IR" dirty="0" smtClean="0">
              <a:solidFill>
                <a:srgbClr val="FFFF00"/>
              </a:solidFill>
              <a:cs typeface="B Zar" panose="00000400000000000000" pitchFamily="2" charset="-78"/>
            </a:endParaRPr>
          </a:p>
          <a:p>
            <a:pPr marL="0" indent="0" algn="r">
              <a:buNone/>
            </a:pPr>
            <a:r>
              <a:rPr lang="fa-IR" dirty="0" smtClean="0">
                <a:cs typeface="B Zar" panose="00000400000000000000" pitchFamily="2" charset="-78"/>
              </a:rPr>
              <a:t>4) </a:t>
            </a:r>
            <a:r>
              <a:rPr lang="fa-IR" dirty="0" smtClean="0">
                <a:solidFill>
                  <a:srgbClr val="00B0F0"/>
                </a:solidFill>
                <a:cs typeface="B Zar" panose="00000400000000000000" pitchFamily="2" charset="-78"/>
              </a:rPr>
              <a:t>تعمیر و سرویس دستگاه فریز درایر </a:t>
            </a:r>
            <a:r>
              <a:rPr lang="fa-IR" dirty="0" smtClean="0">
                <a:cs typeface="B Zar" panose="00000400000000000000" pitchFamily="2" charset="-78"/>
              </a:rPr>
              <a:t>( 3 میلیون تومان)</a:t>
            </a:r>
            <a:endParaRPr lang="en-US" dirty="0">
              <a:cs typeface="B Zar" panose="00000400000000000000" pitchFamily="2" charset="-78"/>
            </a:endParaRPr>
          </a:p>
        </p:txBody>
      </p:sp>
      <p:sp>
        <p:nvSpPr>
          <p:cNvPr id="14" name="Slide Number Placeholder 2"/>
          <p:cNvSpPr txBox="1">
            <a:spLocks/>
          </p:cNvSpPr>
          <p:nvPr/>
        </p:nvSpPr>
        <p:spPr bwMode="auto">
          <a:xfrm>
            <a:off x="4211960" y="6553200"/>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55</a:t>
            </a:r>
            <a:endParaRPr lang="en-US" dirty="0">
              <a:cs typeface="B Titr" panose="00000700000000000000" pitchFamily="2" charset="-78"/>
            </a:endParaRPr>
          </a:p>
        </p:txBody>
      </p:sp>
    </p:spTree>
    <p:extLst>
      <p:ext uri="{BB962C8B-B14F-4D97-AF65-F5344CB8AC3E}">
        <p14:creationId xmlns:p14="http://schemas.microsoft.com/office/powerpoint/2010/main" val="39760119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9" name="Title 1"/>
          <p:cNvSpPr>
            <a:spLocks noGrp="1"/>
          </p:cNvSpPr>
          <p:nvPr>
            <p:ph type="title"/>
          </p:nvPr>
        </p:nvSpPr>
        <p:spPr>
          <a:xfrm>
            <a:off x="0" y="617329"/>
            <a:ext cx="5688632" cy="563563"/>
          </a:xfrm>
        </p:spPr>
        <p:txBody>
          <a:bodyPr/>
          <a:lstStyle/>
          <a:p>
            <a:r>
              <a:rPr lang="fa-IR" sz="2400" dirty="0">
                <a:solidFill>
                  <a:srgbClr val="002060"/>
                </a:solidFill>
                <a:cs typeface="Homa" panose="00000400000000000000" pitchFamily="2" charset="-78"/>
              </a:rPr>
              <a:t>اقدامات انجام شده جهت رفع مشکلات </a:t>
            </a:r>
            <a:r>
              <a:rPr lang="fa-IR" sz="2400" dirty="0" smtClean="0">
                <a:solidFill>
                  <a:srgbClr val="002060"/>
                </a:solidFill>
                <a:cs typeface="Homa" panose="00000400000000000000" pitchFamily="2" charset="-78"/>
              </a:rPr>
              <a:t>موجود (2)</a:t>
            </a:r>
            <a:r>
              <a:rPr lang="en-US" dirty="0">
                <a:solidFill>
                  <a:srgbClr val="FFC000"/>
                </a:solidFill>
              </a:rPr>
              <a:t/>
            </a:r>
            <a:br>
              <a:rPr lang="en-US" dirty="0">
                <a:solidFill>
                  <a:srgbClr val="FFC000"/>
                </a:solidFill>
              </a:rPr>
            </a:br>
            <a:endParaRPr lang="en-US" dirty="0"/>
          </a:p>
        </p:txBody>
      </p:sp>
      <p:sp>
        <p:nvSpPr>
          <p:cNvPr id="10" name="Rectangle 9"/>
          <p:cNvSpPr/>
          <p:nvPr/>
        </p:nvSpPr>
        <p:spPr>
          <a:xfrm>
            <a:off x="2483768" y="1671191"/>
            <a:ext cx="3902030" cy="461665"/>
          </a:xfrm>
          <a:prstGeom prst="rect">
            <a:avLst/>
          </a:prstGeom>
        </p:spPr>
        <p:txBody>
          <a:bodyPr wrap="none">
            <a:spAutoFit/>
          </a:bodyPr>
          <a:lstStyle/>
          <a:p>
            <a:r>
              <a:rPr lang="fa-IR" sz="2400" dirty="0">
                <a:solidFill>
                  <a:srgbClr val="FFC000"/>
                </a:solidFill>
                <a:cs typeface="B Titr" panose="00000700000000000000" pitchFamily="2" charset="-78"/>
              </a:rPr>
              <a:t>فضای </a:t>
            </a:r>
            <a:r>
              <a:rPr lang="fa-IR" sz="2400" dirty="0" smtClean="0">
                <a:solidFill>
                  <a:srgbClr val="FFC000"/>
                </a:solidFill>
                <a:cs typeface="B Titr" panose="00000700000000000000" pitchFamily="2" charset="-78"/>
              </a:rPr>
              <a:t>مستقل آزمایشگاه </a:t>
            </a:r>
            <a:r>
              <a:rPr lang="fa-IR" sz="2400" dirty="0">
                <a:solidFill>
                  <a:srgbClr val="FFC000"/>
                </a:solidFill>
                <a:cs typeface="B Titr" panose="00000700000000000000" pitchFamily="2" charset="-78"/>
              </a:rPr>
              <a:t>محاسباتی </a:t>
            </a:r>
            <a:endParaRPr lang="en-US" sz="2400" dirty="0">
              <a:cs typeface="B Titr" panose="00000700000000000000" pitchFamily="2" charset="-78"/>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420888"/>
            <a:ext cx="4934596" cy="3700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lide Number Placeholder 2"/>
          <p:cNvSpPr txBox="1">
            <a:spLocks/>
          </p:cNvSpPr>
          <p:nvPr/>
        </p:nvSpPr>
        <p:spPr bwMode="auto">
          <a:xfrm>
            <a:off x="4211960" y="6553200"/>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56</a:t>
            </a:r>
            <a:endParaRPr lang="en-US" dirty="0">
              <a:cs typeface="B Titr" panose="00000700000000000000" pitchFamily="2" charset="-78"/>
            </a:endParaRPr>
          </a:p>
        </p:txBody>
      </p:sp>
    </p:spTree>
    <p:extLst>
      <p:ext uri="{BB962C8B-B14F-4D97-AF65-F5344CB8AC3E}">
        <p14:creationId xmlns:p14="http://schemas.microsoft.com/office/powerpoint/2010/main" val="10585471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23528" y="2389330"/>
            <a:ext cx="4688160" cy="3337509"/>
            <a:chOff x="-63778" y="-150811"/>
            <a:chExt cx="6871852" cy="4731939"/>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2228" y="-150811"/>
              <a:ext cx="3435846" cy="4714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78" y="-150811"/>
              <a:ext cx="3431605" cy="4731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1" name="Title 1"/>
          <p:cNvSpPr>
            <a:spLocks noGrp="1"/>
          </p:cNvSpPr>
          <p:nvPr>
            <p:ph type="title"/>
          </p:nvPr>
        </p:nvSpPr>
        <p:spPr>
          <a:xfrm>
            <a:off x="0" y="705765"/>
            <a:ext cx="5666656" cy="563563"/>
          </a:xfrm>
        </p:spPr>
        <p:txBody>
          <a:bodyPr/>
          <a:lstStyle/>
          <a:p>
            <a:r>
              <a:rPr lang="fa-IR" sz="2400" dirty="0">
                <a:solidFill>
                  <a:srgbClr val="002060"/>
                </a:solidFill>
                <a:cs typeface="B Titr" panose="00000700000000000000" pitchFamily="2" charset="-78"/>
              </a:rPr>
              <a:t>اقدامات انجام شده جهت رفع مشکلات </a:t>
            </a:r>
            <a:r>
              <a:rPr lang="fa-IR" sz="2400" dirty="0" smtClean="0">
                <a:solidFill>
                  <a:srgbClr val="002060"/>
                </a:solidFill>
                <a:cs typeface="B Titr" panose="00000700000000000000" pitchFamily="2" charset="-78"/>
              </a:rPr>
              <a:t>موجود (3)</a:t>
            </a:r>
            <a:r>
              <a:rPr lang="en-US" dirty="0">
                <a:solidFill>
                  <a:srgbClr val="FFC000"/>
                </a:solidFill>
                <a:cs typeface="B Titr" panose="00000700000000000000" pitchFamily="2" charset="-78"/>
              </a:rPr>
              <a:t/>
            </a:r>
            <a:br>
              <a:rPr lang="en-US" dirty="0">
                <a:solidFill>
                  <a:srgbClr val="FFC000"/>
                </a:solidFill>
                <a:cs typeface="B Titr" panose="00000700000000000000" pitchFamily="2" charset="-78"/>
              </a:rPr>
            </a:br>
            <a:endParaRPr lang="en-US" dirty="0">
              <a:cs typeface="B Titr" panose="00000700000000000000" pitchFamily="2" charset="-78"/>
            </a:endParaRPr>
          </a:p>
        </p:txBody>
      </p:sp>
      <p:sp>
        <p:nvSpPr>
          <p:cNvPr id="13" name="Rectangle 12"/>
          <p:cNvSpPr/>
          <p:nvPr/>
        </p:nvSpPr>
        <p:spPr>
          <a:xfrm>
            <a:off x="827584" y="1482444"/>
            <a:ext cx="4851008" cy="400110"/>
          </a:xfrm>
          <a:prstGeom prst="rect">
            <a:avLst/>
          </a:prstGeom>
        </p:spPr>
        <p:txBody>
          <a:bodyPr wrap="none">
            <a:spAutoFit/>
          </a:bodyPr>
          <a:lstStyle/>
          <a:p>
            <a:r>
              <a:rPr lang="fa-IR" sz="2000" b="1" dirty="0">
                <a:solidFill>
                  <a:srgbClr val="FFC000"/>
                </a:solidFill>
                <a:latin typeface="+mn-lt"/>
                <a:cs typeface="B Titr" panose="00000700000000000000" pitchFamily="2" charset="-78"/>
              </a:rPr>
              <a:t>نظافت و لیست برداری جدید از انبار مواد </a:t>
            </a:r>
            <a:r>
              <a:rPr lang="fa-IR" sz="2000" b="1" dirty="0" smtClean="0">
                <a:solidFill>
                  <a:srgbClr val="FFC000"/>
                </a:solidFill>
                <a:latin typeface="+mn-lt"/>
                <a:cs typeface="B Titr" panose="00000700000000000000" pitchFamily="2" charset="-78"/>
              </a:rPr>
              <a:t>شیمیایی</a:t>
            </a:r>
            <a:r>
              <a:rPr lang="fa-IR" sz="2000" dirty="0" smtClean="0">
                <a:solidFill>
                  <a:srgbClr val="002060"/>
                </a:solidFill>
                <a:cs typeface="B Titr" panose="00000700000000000000" pitchFamily="2" charset="-78"/>
              </a:rPr>
              <a:t>ی</a:t>
            </a:r>
            <a:endParaRPr lang="en-US" sz="2000" dirty="0">
              <a:cs typeface="B Titr" panose="00000700000000000000" pitchFamily="2" charset="-78"/>
            </a:endParaRPr>
          </a:p>
        </p:txBody>
      </p:sp>
      <p:sp>
        <p:nvSpPr>
          <p:cNvPr id="14" name="Rectangle 13"/>
          <p:cNvSpPr/>
          <p:nvPr/>
        </p:nvSpPr>
        <p:spPr>
          <a:xfrm>
            <a:off x="6019800" y="2306814"/>
            <a:ext cx="1752403" cy="369332"/>
          </a:xfrm>
          <a:prstGeom prst="rect">
            <a:avLst/>
          </a:prstGeom>
        </p:spPr>
        <p:txBody>
          <a:bodyPr wrap="none">
            <a:spAutoFit/>
          </a:bodyPr>
          <a:lstStyle/>
          <a:p>
            <a:r>
              <a:rPr lang="fa-IR" b="1" dirty="0">
                <a:solidFill>
                  <a:srgbClr val="FFFF00"/>
                </a:solidFill>
                <a:cs typeface="B Zar" panose="00000400000000000000" pitchFamily="2" charset="-78"/>
              </a:rPr>
              <a:t>اقدامات انجام شده</a:t>
            </a:r>
            <a:endParaRPr lang="en-US" b="1" dirty="0">
              <a:solidFill>
                <a:srgbClr val="FFFF00"/>
              </a:solidFill>
              <a:cs typeface="B Zar" panose="00000400000000000000" pitchFamily="2" charset="-78"/>
            </a:endParaRPr>
          </a:p>
        </p:txBody>
      </p:sp>
      <p:sp>
        <p:nvSpPr>
          <p:cNvPr id="15" name="Rectangle 14"/>
          <p:cNvSpPr/>
          <p:nvPr/>
        </p:nvSpPr>
        <p:spPr>
          <a:xfrm>
            <a:off x="5239074" y="3186825"/>
            <a:ext cx="3447726" cy="2246769"/>
          </a:xfrm>
          <a:prstGeom prst="rect">
            <a:avLst/>
          </a:prstGeom>
        </p:spPr>
        <p:txBody>
          <a:bodyPr wrap="square">
            <a:spAutoFit/>
          </a:bodyPr>
          <a:lstStyle/>
          <a:p>
            <a:pPr marL="0" indent="0" algn="r">
              <a:buNone/>
            </a:pPr>
            <a:r>
              <a:rPr lang="fa-IR" sz="2000" dirty="0" smtClean="0">
                <a:cs typeface="B Zar" panose="00000400000000000000" pitchFamily="2" charset="-78"/>
              </a:rPr>
              <a:t>1) </a:t>
            </a:r>
            <a:r>
              <a:rPr lang="fa-IR" sz="2000" dirty="0" smtClean="0">
                <a:solidFill>
                  <a:srgbClr val="00B0F0"/>
                </a:solidFill>
                <a:cs typeface="B Zar" panose="00000400000000000000" pitchFamily="2" charset="-78"/>
              </a:rPr>
              <a:t>انتخاب مسئول انبار: </a:t>
            </a:r>
            <a:r>
              <a:rPr lang="fa-IR" sz="2000" dirty="0" smtClean="0">
                <a:cs typeface="B Zar" panose="00000400000000000000" pitchFamily="2" charset="-78"/>
              </a:rPr>
              <a:t>در قالب کار دانشجویی</a:t>
            </a:r>
            <a:endParaRPr lang="fa-IR" sz="2000" dirty="0">
              <a:cs typeface="B Zar" panose="00000400000000000000" pitchFamily="2" charset="-78"/>
            </a:endParaRPr>
          </a:p>
          <a:p>
            <a:pPr marL="0" indent="0" algn="r">
              <a:buNone/>
            </a:pPr>
            <a:r>
              <a:rPr lang="fa-IR" sz="2000" dirty="0">
                <a:cs typeface="B Zar" panose="00000400000000000000" pitchFamily="2" charset="-78"/>
              </a:rPr>
              <a:t>2) </a:t>
            </a:r>
            <a:r>
              <a:rPr lang="fa-IR" sz="2000" dirty="0" smtClean="0">
                <a:solidFill>
                  <a:srgbClr val="00B0F0"/>
                </a:solidFill>
                <a:cs typeface="B Zar" panose="00000400000000000000" pitchFamily="2" charset="-78"/>
              </a:rPr>
              <a:t>نظافت انبار </a:t>
            </a:r>
            <a:r>
              <a:rPr lang="fa-IR" sz="2000" dirty="0" smtClean="0">
                <a:cs typeface="B Zar" panose="00000400000000000000" pitchFamily="2" charset="-78"/>
              </a:rPr>
              <a:t>(ضروری </a:t>
            </a:r>
            <a:r>
              <a:rPr lang="fa-IR" sz="2000" dirty="0">
                <a:cs typeface="B Zar" panose="00000400000000000000" pitchFamily="2" charset="-78"/>
              </a:rPr>
              <a:t>برای </a:t>
            </a:r>
            <a:r>
              <a:rPr lang="fa-IR" sz="2000" dirty="0" smtClean="0">
                <a:cs typeface="B Zar" panose="00000400000000000000" pitchFamily="2" charset="-78"/>
              </a:rPr>
              <a:t>لیست برداری و ارائه خدمات)</a:t>
            </a:r>
          </a:p>
          <a:p>
            <a:pPr marL="0" indent="0" algn="r">
              <a:buNone/>
            </a:pPr>
            <a:endParaRPr lang="fa-IR" sz="2000" dirty="0">
              <a:cs typeface="B Zar" panose="00000400000000000000" pitchFamily="2" charset="-78"/>
            </a:endParaRPr>
          </a:p>
          <a:p>
            <a:pPr marL="0" indent="0" algn="r">
              <a:buNone/>
            </a:pPr>
            <a:r>
              <a:rPr lang="fa-IR" sz="2000" dirty="0" smtClean="0">
                <a:cs typeface="B Zar" panose="00000400000000000000" pitchFamily="2" charset="-78"/>
              </a:rPr>
              <a:t>3) </a:t>
            </a:r>
            <a:r>
              <a:rPr lang="fa-IR" sz="2000" dirty="0" smtClean="0">
                <a:solidFill>
                  <a:srgbClr val="00B0F0"/>
                </a:solidFill>
                <a:cs typeface="B Zar" panose="00000400000000000000" pitchFamily="2" charset="-78"/>
              </a:rPr>
              <a:t>آغاز نظافت </a:t>
            </a:r>
            <a:r>
              <a:rPr lang="fa-IR" sz="2000" dirty="0" smtClean="0">
                <a:cs typeface="B Zar" panose="00000400000000000000" pitchFamily="2" charset="-78"/>
              </a:rPr>
              <a:t>(از فضای خارجی)</a:t>
            </a:r>
            <a:endParaRPr lang="fa-IR" sz="2000" dirty="0">
              <a:cs typeface="B Zar" panose="00000400000000000000" pitchFamily="2" charset="-78"/>
            </a:endParaRPr>
          </a:p>
          <a:p>
            <a:pPr marL="0" indent="0" algn="r">
              <a:buNone/>
            </a:pPr>
            <a:r>
              <a:rPr lang="fa-IR" sz="2000" dirty="0" smtClean="0">
                <a:cs typeface="B Zar" panose="00000400000000000000" pitchFamily="2" charset="-78"/>
              </a:rPr>
              <a:t>4) </a:t>
            </a:r>
            <a:r>
              <a:rPr lang="fa-IR" sz="2000" dirty="0" smtClean="0">
                <a:solidFill>
                  <a:srgbClr val="00B0F0"/>
                </a:solidFill>
                <a:cs typeface="B Zar" panose="00000400000000000000" pitchFamily="2" charset="-78"/>
              </a:rPr>
              <a:t>استفاده بهینه از ضایعات </a:t>
            </a:r>
            <a:endParaRPr lang="fa-IR" sz="2000" dirty="0">
              <a:solidFill>
                <a:srgbClr val="00B0F0"/>
              </a:solidFill>
              <a:cs typeface="B Zar" panose="00000400000000000000" pitchFamily="2" charset="-78"/>
            </a:endParaRPr>
          </a:p>
        </p:txBody>
      </p:sp>
      <p:sp>
        <p:nvSpPr>
          <p:cNvPr id="18" name="Rectangle 17"/>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9" name="Slide Number Placeholder 2"/>
          <p:cNvSpPr txBox="1">
            <a:spLocks/>
          </p:cNvSpPr>
          <p:nvPr/>
        </p:nvSpPr>
        <p:spPr bwMode="auto">
          <a:xfrm>
            <a:off x="4211960" y="6553200"/>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57</a:t>
            </a:r>
            <a:endParaRPr lang="en-US" dirty="0">
              <a:cs typeface="B Titr" panose="00000700000000000000" pitchFamily="2" charset="-78"/>
            </a:endParaRPr>
          </a:p>
        </p:txBody>
      </p:sp>
    </p:spTree>
    <p:extLst>
      <p:ext uri="{BB962C8B-B14F-4D97-AF65-F5344CB8AC3E}">
        <p14:creationId xmlns:p14="http://schemas.microsoft.com/office/powerpoint/2010/main" val="2509975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pic>
        <p:nvPicPr>
          <p:cNvPr id="7" name="Picture 6" descr="http://chemistry.iust.ac.ir/files/chemistry/images/Ali-Maleki-220x300.jpg"/>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493471"/>
            <a:ext cx="1872208" cy="2160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11" name="Rectangle 10"/>
          <p:cNvSpPr/>
          <p:nvPr/>
        </p:nvSpPr>
        <p:spPr>
          <a:xfrm>
            <a:off x="755576" y="3983578"/>
            <a:ext cx="7488832" cy="2585323"/>
          </a:xfrm>
          <a:prstGeom prst="rect">
            <a:avLst/>
          </a:prstGeom>
        </p:spPr>
        <p:txBody>
          <a:bodyPr wrap="square">
            <a:spAutoFit/>
          </a:bodyPr>
          <a:lstStyle/>
          <a:p>
            <a:pPr algn="r"/>
            <a:r>
              <a:rPr lang="ar-SA" dirty="0">
                <a:solidFill>
                  <a:schemeClr val="tx1">
                    <a:lumMod val="95000"/>
                  </a:schemeClr>
                </a:solidFill>
                <a:latin typeface="Calibri" panose="020F0502020204030204" pitchFamily="34" charset="0"/>
                <a:cs typeface="B Zar" panose="00000400000000000000" pitchFamily="2" charset="-78"/>
              </a:rPr>
              <a:t>در هفتمین دوره معرفی سرآمدان علمی کشور " دکتر علی ملکی عضو هیات علمی دانشگاه علم و صنعت و شیمیدان برجسته کشور"</a:t>
            </a:r>
            <a:r>
              <a:rPr lang="ar-SA" b="1" dirty="0">
                <a:solidFill>
                  <a:schemeClr val="tx1">
                    <a:lumMod val="95000"/>
                  </a:schemeClr>
                </a:solidFill>
                <a:latin typeface="Calibri" panose="020F0502020204030204" pitchFamily="34" charset="0"/>
                <a:cs typeface="B Zar" panose="00000400000000000000" pitchFamily="2" charset="-78"/>
              </a:rPr>
              <a:t> </a:t>
            </a:r>
            <a:r>
              <a:rPr lang="ar-SA" dirty="0">
                <a:solidFill>
                  <a:schemeClr val="tx1">
                    <a:lumMod val="95000"/>
                  </a:schemeClr>
                </a:solidFill>
                <a:latin typeface="Calibri" panose="020F0502020204030204" pitchFamily="34" charset="0"/>
                <a:cs typeface="B Zar" panose="00000400000000000000" pitchFamily="2" charset="-78"/>
              </a:rPr>
              <a:t>با حضور دکتر زلفی‌گل وزیر علوم، تحقیقات و فناوری و دکتر ستاری معاون علمی و فناوری رئیس جمهوری در بین پنج عضو هیات علمی دانشگاه علم و صنعت ایران به عنوان </a:t>
            </a:r>
            <a:r>
              <a:rPr lang="ar-SA" b="1" dirty="0">
                <a:solidFill>
                  <a:schemeClr val="tx1">
                    <a:lumMod val="95000"/>
                  </a:schemeClr>
                </a:solidFill>
                <a:latin typeface="Calibri" panose="020F0502020204030204" pitchFamily="34" charset="0"/>
                <a:cs typeface="B Zar" panose="00000400000000000000" pitchFamily="2" charset="-78"/>
              </a:rPr>
              <a:t>سرآمدان علمی کشور در سال  ۱۴۰۱</a:t>
            </a:r>
            <a:r>
              <a:rPr lang="ar-SA" dirty="0">
                <a:solidFill>
                  <a:schemeClr val="tx1">
                    <a:lumMod val="95000"/>
                  </a:schemeClr>
                </a:solidFill>
                <a:latin typeface="Calibri" panose="020F0502020204030204" pitchFamily="34" charset="0"/>
                <a:cs typeface="B Zar" panose="00000400000000000000" pitchFamily="2" charset="-78"/>
              </a:rPr>
              <a:t> معرفی شدند</a:t>
            </a:r>
            <a:r>
              <a:rPr lang="ar-SA" dirty="0" smtClean="0">
                <a:solidFill>
                  <a:schemeClr val="tx1">
                    <a:lumMod val="95000"/>
                  </a:schemeClr>
                </a:solidFill>
                <a:latin typeface="Calibri" panose="020F0502020204030204" pitchFamily="34" charset="0"/>
                <a:cs typeface="B Zar" panose="00000400000000000000" pitchFamily="2" charset="-78"/>
              </a:rPr>
              <a:t>.</a:t>
            </a:r>
            <a:endParaRPr lang="fa-IR" dirty="0" smtClean="0">
              <a:solidFill>
                <a:schemeClr val="tx1">
                  <a:lumMod val="95000"/>
                </a:schemeClr>
              </a:solidFill>
              <a:latin typeface="Calibri" panose="020F0502020204030204" pitchFamily="34" charset="0"/>
              <a:cs typeface="B Zar" panose="00000400000000000000" pitchFamily="2" charset="-78"/>
            </a:endParaRPr>
          </a:p>
          <a:p>
            <a:pPr algn="r"/>
            <a:r>
              <a:rPr lang="ar-SA" dirty="0">
                <a:solidFill>
                  <a:schemeClr val="tx1">
                    <a:lumMod val="95000"/>
                  </a:schemeClr>
                </a:solidFill>
                <a:cs typeface="B Zar" panose="00000400000000000000" pitchFamily="2" charset="-78"/>
              </a:rPr>
              <a:t/>
            </a:r>
            <a:br>
              <a:rPr lang="ar-SA" dirty="0">
                <a:solidFill>
                  <a:schemeClr val="tx1">
                    <a:lumMod val="95000"/>
                  </a:schemeClr>
                </a:solidFill>
                <a:cs typeface="B Zar" panose="00000400000000000000" pitchFamily="2" charset="-78"/>
              </a:rPr>
            </a:br>
            <a:r>
              <a:rPr lang="ar-SA" dirty="0">
                <a:solidFill>
                  <a:schemeClr val="tx1">
                    <a:lumMod val="95000"/>
                  </a:schemeClr>
                </a:solidFill>
                <a:latin typeface="Calibri" panose="020F0502020204030204" pitchFamily="34" charset="0"/>
                <a:cs typeface="B Zar" panose="00000400000000000000" pitchFamily="2" charset="-78"/>
              </a:rPr>
              <a:t>مقالات منتشر شده دکتر علی ملکی در نشریات برتر در سال‌های ۲۰۱۹ تا ۲۰۲۱ توسط دبیرخانه سرآمدان علمی ایران بررسی و ایشان در جمع برگزیدگان این مجموعه قرار گرفتند. همچنین این فدراسیون از منتخبین سرآمد علمی در ۲ گروه الف و ب، متناسب با اعتبار علمی کسب شده در زمینه های؛ گرنت پژوهانه نقدی، خدمات شبکه آزمایشگاهی و جذب دانشجوی پسا دکترا حمایت می نماید.</a:t>
            </a:r>
            <a:endParaRPr lang="en-US" dirty="0">
              <a:solidFill>
                <a:schemeClr val="tx1">
                  <a:lumMod val="95000"/>
                </a:schemeClr>
              </a:solidFill>
              <a:cs typeface="B Zar" panose="00000400000000000000" pitchFamily="2" charset="-78"/>
            </a:endParaRPr>
          </a:p>
        </p:txBody>
      </p:sp>
      <p:sp>
        <p:nvSpPr>
          <p:cNvPr id="12" name="Slide Number Placeholder 2"/>
          <p:cNvSpPr>
            <a:spLocks noGrp="1"/>
          </p:cNvSpPr>
          <p:nvPr>
            <p:ph type="sldNum" sz="quarter" idx="12"/>
          </p:nvPr>
        </p:nvSpPr>
        <p:spPr>
          <a:xfrm>
            <a:off x="3275856" y="6568901"/>
            <a:ext cx="2133600" cy="244475"/>
          </a:xfrm>
        </p:spPr>
        <p:txBody>
          <a:bodyPr/>
          <a:lstStyle/>
          <a:p>
            <a:pPr algn="ctr"/>
            <a:r>
              <a:rPr lang="fa-IR" dirty="0" smtClean="0">
                <a:cs typeface="B Titr" panose="00000700000000000000" pitchFamily="2" charset="-78"/>
              </a:rPr>
              <a:t>4</a:t>
            </a:r>
            <a:endParaRPr lang="en-US" dirty="0">
              <a:cs typeface="B Titr" panose="00000700000000000000" pitchFamily="2" charset="-78"/>
            </a:endParaRPr>
          </a:p>
        </p:txBody>
      </p:sp>
      <p:sp>
        <p:nvSpPr>
          <p:cNvPr id="13" name="Title 1"/>
          <p:cNvSpPr>
            <a:spLocks noGrp="1"/>
          </p:cNvSpPr>
          <p:nvPr>
            <p:ph type="title"/>
          </p:nvPr>
        </p:nvSpPr>
        <p:spPr/>
        <p:txBody>
          <a:bodyPr/>
          <a:lstStyle/>
          <a:p>
            <a:pPr algn="ctr"/>
            <a:r>
              <a:rPr lang="ar-SA" sz="2400" dirty="0">
                <a:solidFill>
                  <a:srgbClr val="002060"/>
                </a:solidFill>
                <a:latin typeface="Calibri" panose="020F0502020204030204" pitchFamily="34" charset="0"/>
                <a:cs typeface="B Zar" panose="00000400000000000000" pitchFamily="2" charset="-78"/>
              </a:rPr>
              <a:t>سرآمدان علمی کشور در سال  ۱۴۰۱</a:t>
            </a:r>
            <a:r>
              <a:rPr lang="ar-SA" sz="2400" dirty="0" smtClean="0">
                <a:solidFill>
                  <a:srgbClr val="002060"/>
                </a:solidFill>
                <a:latin typeface="IRANsans" panose="02040503050201020203" pitchFamily="18" charset="-78"/>
                <a:cs typeface="B Titr" panose="00000700000000000000" pitchFamily="2" charset="-78"/>
              </a:rPr>
              <a:t> </a:t>
            </a:r>
            <a:endParaRPr lang="en-US" sz="2400" dirty="0">
              <a:solidFill>
                <a:schemeClr val="accent4">
                  <a:lumMod val="1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5485660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10380"/>
            <a:ext cx="4953000" cy="563563"/>
          </a:xfrm>
        </p:spPr>
        <p:txBody>
          <a:bodyPr/>
          <a:lstStyle/>
          <a:p>
            <a:r>
              <a:rPr lang="fa-IR" sz="2400" dirty="0">
                <a:solidFill>
                  <a:srgbClr val="002060"/>
                </a:solidFill>
                <a:cs typeface="B Titr" panose="00000700000000000000" pitchFamily="2" charset="-78"/>
              </a:rPr>
              <a:t>استفاده بهینه از ضایعات </a:t>
            </a:r>
            <a:br>
              <a:rPr lang="fa-IR" sz="2400" dirty="0">
                <a:solidFill>
                  <a:srgbClr val="002060"/>
                </a:solidFill>
                <a:cs typeface="B Titr" panose="00000700000000000000" pitchFamily="2" charset="-78"/>
              </a:rPr>
            </a:br>
            <a:endParaRPr lang="en-US" sz="2400" dirty="0">
              <a:solidFill>
                <a:srgbClr val="002060"/>
              </a:solidFill>
              <a:cs typeface="B Titr" panose="00000700000000000000" pitchFamily="2" charset="-78"/>
            </a:endParaRP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59171" y="1236637"/>
            <a:ext cx="6525197" cy="53165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12" name="Slide Number Placeholder 2"/>
          <p:cNvSpPr txBox="1">
            <a:spLocks/>
          </p:cNvSpPr>
          <p:nvPr/>
        </p:nvSpPr>
        <p:spPr bwMode="auto">
          <a:xfrm>
            <a:off x="4211960" y="6553200"/>
            <a:ext cx="119749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fa-IR" dirty="0" smtClean="0">
                <a:cs typeface="B Titr" panose="00000700000000000000" pitchFamily="2" charset="-78"/>
              </a:rPr>
              <a:t>58</a:t>
            </a:r>
            <a:endParaRPr lang="en-US" dirty="0">
              <a:cs typeface="B Titr" panose="00000700000000000000" pitchFamily="2" charset="-78"/>
            </a:endParaRPr>
          </a:p>
        </p:txBody>
      </p:sp>
    </p:spTree>
    <p:extLst>
      <p:ext uri="{BB962C8B-B14F-4D97-AF65-F5344CB8AC3E}">
        <p14:creationId xmlns:p14="http://schemas.microsoft.com/office/powerpoint/2010/main" val="5261207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91034" y="4641712"/>
            <a:ext cx="5904656" cy="1648544"/>
          </a:xfrm>
          <a:prstGeom prst="roundRect">
            <a:avLst/>
          </a:prstGeom>
          <a:solidFill>
            <a:schemeClr val="tx1"/>
          </a:solidFill>
          <a:ln>
            <a:solidFill>
              <a:srgbClr val="47A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78" name="Rectangle 6"/>
          <p:cNvSpPr>
            <a:spLocks noGrp="1" noChangeArrowheads="1"/>
          </p:cNvSpPr>
          <p:nvPr>
            <p:ph type="subTitle" idx="1"/>
          </p:nvPr>
        </p:nvSpPr>
        <p:spPr>
          <a:xfrm>
            <a:off x="4038600" y="4876800"/>
            <a:ext cx="3792538" cy="482600"/>
          </a:xfrm>
        </p:spPr>
        <p:txBody>
          <a:bodyPr/>
          <a:lstStyle/>
          <a:p>
            <a:r>
              <a:rPr lang="en-US" dirty="0"/>
              <a:t>www.Win2Farsi.com   </a:t>
            </a:r>
          </a:p>
        </p:txBody>
      </p:sp>
      <p:sp>
        <p:nvSpPr>
          <p:cNvPr id="2" name="Rounded Rectangle 1"/>
          <p:cNvSpPr/>
          <p:nvPr/>
        </p:nvSpPr>
        <p:spPr>
          <a:xfrm>
            <a:off x="323528" y="396875"/>
            <a:ext cx="1224136" cy="58385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01" y="-31750"/>
            <a:ext cx="182331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47664" y="2329360"/>
            <a:ext cx="3770584" cy="707886"/>
          </a:xfrm>
          <a:prstGeom prst="rect">
            <a:avLst/>
          </a:prstGeom>
        </p:spPr>
        <p:txBody>
          <a:bodyPr wrap="none">
            <a:spAutoFit/>
          </a:bodyPr>
          <a:lstStyle/>
          <a:p>
            <a:r>
              <a:rPr lang="fa-IR" sz="4000" b="1" dirty="0" smtClean="0">
                <a:solidFill>
                  <a:schemeClr val="bg1"/>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با تشکر از توجه شما</a:t>
            </a:r>
            <a:endParaRPr lang="en-US" sz="4000" dirty="0">
              <a:cs typeface="B Titr" panose="00000700000000000000" pitchFamily="2" charset="-78"/>
            </a:endParaRPr>
          </a:p>
        </p:txBody>
      </p:sp>
      <p:sp>
        <p:nvSpPr>
          <p:cNvPr id="4" name="Rectangle 3"/>
          <p:cNvSpPr/>
          <p:nvPr/>
        </p:nvSpPr>
        <p:spPr>
          <a:xfrm>
            <a:off x="292822" y="5050486"/>
            <a:ext cx="5848076" cy="892552"/>
          </a:xfrm>
          <a:prstGeom prst="rect">
            <a:avLst/>
          </a:prstGeom>
        </p:spPr>
        <p:txBody>
          <a:bodyPr wrap="none">
            <a:spAutoFit/>
          </a:bodyPr>
          <a:lstStyle/>
          <a:p>
            <a:pPr algn="ctr"/>
            <a:r>
              <a:rPr lang="fa-IR" sz="2600" b="1" dirty="0" smtClean="0">
                <a:solidFill>
                  <a:schemeClr val="bg1"/>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به پایان آمد این دفتر</a:t>
            </a:r>
            <a:r>
              <a:rPr lang="fa-IR" sz="2600" dirty="0" smtClean="0">
                <a:cs typeface="B Titr" panose="00000700000000000000" pitchFamily="2" charset="-78"/>
              </a:rPr>
              <a:t> </a:t>
            </a:r>
            <a:r>
              <a:rPr lang="fa-IR" sz="2600" b="1" dirty="0">
                <a:solidFill>
                  <a:schemeClr val="bg1"/>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حکایت همچنان باقی است</a:t>
            </a:r>
          </a:p>
          <a:p>
            <a:pPr algn="ctr"/>
            <a:r>
              <a:rPr lang="fa-IR" sz="2600" b="1" dirty="0" smtClean="0">
                <a:solidFill>
                  <a:schemeClr val="bg1"/>
                </a:solidFill>
                <a:effectLst>
                  <a:outerShdw blurRad="38100" dist="38100" dir="2700000" algn="tl">
                    <a:srgbClr val="000000">
                      <a:alpha val="43137"/>
                    </a:srgbClr>
                  </a:outerShdw>
                </a:effectLst>
                <a:latin typeface="Homa" panose="01000500000000000000" pitchFamily="2" charset="-78"/>
                <a:cs typeface="B Titr" panose="00000700000000000000" pitchFamily="2" charset="-78"/>
              </a:rPr>
              <a:t>به صد دفتر نشاید گفت وصف الحال مشتاقی</a:t>
            </a:r>
          </a:p>
        </p:txBody>
      </p:sp>
      <p:sp>
        <p:nvSpPr>
          <p:cNvPr id="7" name="Slide Number Placeholder 6"/>
          <p:cNvSpPr>
            <a:spLocks noGrp="1"/>
          </p:cNvSpPr>
          <p:nvPr>
            <p:ph type="sldNum" sz="quarter" idx="4"/>
          </p:nvPr>
        </p:nvSpPr>
        <p:spPr/>
        <p:txBody>
          <a:bodyPr/>
          <a:lstStyle/>
          <a:p>
            <a:r>
              <a:rPr lang="fa-IR" dirty="0" smtClean="0"/>
              <a:t>27</a:t>
            </a:r>
            <a:endParaRPr lang="en-US" dirty="0"/>
          </a:p>
        </p:txBody>
      </p:sp>
    </p:spTree>
    <p:extLst>
      <p:ext uri="{BB962C8B-B14F-4D97-AF65-F5344CB8AC3E}">
        <p14:creationId xmlns:p14="http://schemas.microsoft.com/office/powerpoint/2010/main" val="4177942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pic>
        <p:nvPicPr>
          <p:cNvPr id="7" name="Picture 6" descr="http://chemistry.iust.ac.ir/files/chemistry/images/Ali-Maleki-220x300.jpg"/>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789040"/>
            <a:ext cx="1872208" cy="2160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281" y="3672409"/>
            <a:ext cx="1800655" cy="2348879"/>
          </a:xfrm>
          <a:prstGeom prst="rect">
            <a:avLst/>
          </a:prstGeom>
        </p:spPr>
      </p:pic>
      <p:sp>
        <p:nvSpPr>
          <p:cNvPr id="12" name="Slide Number Placeholder 2"/>
          <p:cNvSpPr>
            <a:spLocks noGrp="1"/>
          </p:cNvSpPr>
          <p:nvPr>
            <p:ph type="sldNum" sz="quarter" idx="12"/>
          </p:nvPr>
        </p:nvSpPr>
        <p:spPr>
          <a:xfrm>
            <a:off x="3275856" y="6568901"/>
            <a:ext cx="2133600" cy="244475"/>
          </a:xfrm>
        </p:spPr>
        <p:txBody>
          <a:bodyPr/>
          <a:lstStyle/>
          <a:p>
            <a:pPr algn="ctr"/>
            <a:r>
              <a:rPr lang="fa-IR" dirty="0" smtClean="0">
                <a:cs typeface="B Titr" panose="00000700000000000000" pitchFamily="2" charset="-78"/>
              </a:rPr>
              <a:t>5</a:t>
            </a:r>
            <a:endParaRPr lang="en-US" dirty="0">
              <a:cs typeface="B Titr" panose="00000700000000000000" pitchFamily="2" charset="-78"/>
            </a:endParaRPr>
          </a:p>
        </p:txBody>
      </p:sp>
      <p:sp>
        <p:nvSpPr>
          <p:cNvPr id="13" name="Title 1"/>
          <p:cNvSpPr>
            <a:spLocks noGrp="1"/>
          </p:cNvSpPr>
          <p:nvPr>
            <p:ph type="title"/>
          </p:nvPr>
        </p:nvSpPr>
        <p:spPr/>
        <p:txBody>
          <a:bodyPr/>
          <a:lstStyle/>
          <a:p>
            <a:pPr algn="ctr"/>
            <a:r>
              <a:rPr lang="ar-SA" sz="2400" dirty="0">
                <a:solidFill>
                  <a:schemeClr val="accent4">
                    <a:lumMod val="10000"/>
                  </a:schemeClr>
                </a:solidFill>
                <a:latin typeface="IRANsans" panose="02040503050201020203" pitchFamily="18" charset="-78"/>
                <a:cs typeface="B Titr" panose="00000700000000000000" pitchFamily="2" charset="-78"/>
              </a:rPr>
              <a:t>شیمیدان برجسته کشور در زمینه شیمی </a:t>
            </a:r>
            <a:r>
              <a:rPr lang="fa-IR" sz="2400" dirty="0" smtClean="0">
                <a:solidFill>
                  <a:schemeClr val="accent4">
                    <a:lumMod val="10000"/>
                  </a:schemeClr>
                </a:solidFill>
                <a:latin typeface="IRANsans" panose="02040503050201020203" pitchFamily="18" charset="-78"/>
                <a:cs typeface="B Titr" panose="00000700000000000000" pitchFamily="2" charset="-78"/>
              </a:rPr>
              <a:t>آل</a:t>
            </a:r>
            <a:r>
              <a:rPr lang="ar-SA" sz="2400" dirty="0" smtClean="0">
                <a:solidFill>
                  <a:schemeClr val="accent4">
                    <a:lumMod val="10000"/>
                  </a:schemeClr>
                </a:solidFill>
                <a:latin typeface="IRANsans" panose="02040503050201020203" pitchFamily="18" charset="-78"/>
                <a:cs typeface="B Titr" panose="00000700000000000000" pitchFamily="2" charset="-78"/>
              </a:rPr>
              <a:t>ی</a:t>
            </a:r>
            <a:r>
              <a:rPr lang="fa-IR" sz="2400" dirty="0" smtClean="0">
                <a:solidFill>
                  <a:schemeClr val="accent4">
                    <a:lumMod val="10000"/>
                  </a:schemeClr>
                </a:solidFill>
                <a:latin typeface="IRANsans" panose="02040503050201020203" pitchFamily="18" charset="-78"/>
                <a:cs typeface="B Titr" panose="00000700000000000000" pitchFamily="2" charset="-78"/>
              </a:rPr>
              <a:t/>
            </a:r>
            <a:br>
              <a:rPr lang="fa-IR" sz="2400" dirty="0" smtClean="0">
                <a:solidFill>
                  <a:schemeClr val="accent4">
                    <a:lumMod val="10000"/>
                  </a:schemeClr>
                </a:solidFill>
                <a:latin typeface="IRANsans" panose="02040503050201020203" pitchFamily="18" charset="-78"/>
                <a:cs typeface="B Titr" panose="00000700000000000000" pitchFamily="2" charset="-78"/>
              </a:rPr>
            </a:br>
            <a:r>
              <a:rPr lang="ar-SA" sz="2400" dirty="0" smtClean="0">
                <a:solidFill>
                  <a:schemeClr val="accent4">
                    <a:lumMod val="10000"/>
                  </a:schemeClr>
                </a:solidFill>
                <a:latin typeface="IRANsans" panose="02040503050201020203" pitchFamily="18" charset="-78"/>
                <a:cs typeface="B Titr" panose="00000700000000000000" pitchFamily="2" charset="-78"/>
              </a:rPr>
              <a:t> </a:t>
            </a:r>
            <a:r>
              <a:rPr lang="ar-SA" sz="2400" dirty="0">
                <a:solidFill>
                  <a:schemeClr val="accent4">
                    <a:lumMod val="10000"/>
                  </a:schemeClr>
                </a:solidFill>
                <a:latin typeface="IRANsans" panose="02040503050201020203" pitchFamily="18" charset="-78"/>
                <a:cs typeface="B Titr" panose="00000700000000000000" pitchFamily="2" charset="-78"/>
              </a:rPr>
              <a:t>در سال ۱۴۰۱</a:t>
            </a:r>
            <a:endParaRPr lang="en-US" sz="2400" dirty="0">
              <a:solidFill>
                <a:schemeClr val="accent4">
                  <a:lumMod val="10000"/>
                </a:schemeClr>
              </a:solidFill>
              <a:effectLst>
                <a:outerShdw blurRad="38100" dist="38100" dir="2700000" algn="tl">
                  <a:srgbClr val="000000">
                    <a:alpha val="43137"/>
                  </a:srgbClr>
                </a:outerShdw>
              </a:effectLst>
              <a:cs typeface="B Titr" panose="00000700000000000000" pitchFamily="2" charset="-78"/>
            </a:endParaRPr>
          </a:p>
        </p:txBody>
      </p:sp>
      <p:sp>
        <p:nvSpPr>
          <p:cNvPr id="10" name="Rectangle 9"/>
          <p:cNvSpPr/>
          <p:nvPr/>
        </p:nvSpPr>
        <p:spPr>
          <a:xfrm>
            <a:off x="683568" y="2060848"/>
            <a:ext cx="7776864" cy="1200329"/>
          </a:xfrm>
          <a:prstGeom prst="rect">
            <a:avLst/>
          </a:prstGeom>
        </p:spPr>
        <p:txBody>
          <a:bodyPr wrap="square">
            <a:spAutoFit/>
          </a:bodyPr>
          <a:lstStyle/>
          <a:p>
            <a:pPr algn="r"/>
            <a:r>
              <a:rPr lang="fa-IR" dirty="0" smtClean="0">
                <a:solidFill>
                  <a:schemeClr val="tx1">
                    <a:lumMod val="95000"/>
                  </a:schemeClr>
                </a:solidFill>
                <a:cs typeface="B Zar" panose="00000400000000000000" pitchFamily="2" charset="-78"/>
              </a:rPr>
              <a:t>ک</a:t>
            </a:r>
            <a:r>
              <a:rPr lang="ar-SA" dirty="0" smtClean="0">
                <a:solidFill>
                  <a:schemeClr val="tx1">
                    <a:lumMod val="95000"/>
                  </a:schemeClr>
                </a:solidFill>
                <a:cs typeface="B Zar" panose="00000400000000000000" pitchFamily="2" charset="-78"/>
              </a:rPr>
              <a:t>سب </a:t>
            </a:r>
            <a:r>
              <a:rPr lang="ar-SA" dirty="0">
                <a:solidFill>
                  <a:schemeClr val="tx1">
                    <a:lumMod val="95000"/>
                  </a:schemeClr>
                </a:solidFill>
                <a:cs typeface="B Zar" panose="00000400000000000000" pitchFamily="2" charset="-78"/>
              </a:rPr>
              <a:t>افتخار برای دانشگاه علم و</a:t>
            </a:r>
            <a:r>
              <a:rPr lang="ar-SA" dirty="0">
                <a:solidFill>
                  <a:schemeClr val="tx1">
                    <a:lumMod val="95000"/>
                  </a:schemeClr>
                </a:solidFill>
                <a:latin typeface="IRANsans" panose="02040503050201020203" pitchFamily="18" charset="-78"/>
                <a:cs typeface="B Zar" panose="00000400000000000000" pitchFamily="2" charset="-78"/>
              </a:rPr>
              <a:t> </a:t>
            </a:r>
            <a:r>
              <a:rPr lang="ar-SA" dirty="0">
                <a:solidFill>
                  <a:schemeClr val="tx1">
                    <a:lumMod val="95000"/>
                  </a:schemeClr>
                </a:solidFill>
                <a:cs typeface="B Zar" panose="00000400000000000000" pitchFamily="2" charset="-78"/>
              </a:rPr>
              <a:t>صنعت ایران توسط </a:t>
            </a:r>
            <a:r>
              <a:rPr lang="fa-IR" b="1" dirty="0" smtClean="0">
                <a:solidFill>
                  <a:schemeClr val="tx1">
                    <a:lumMod val="95000"/>
                  </a:schemeClr>
                </a:solidFill>
                <a:cs typeface="B Zar" panose="00000400000000000000" pitchFamily="2" charset="-78"/>
              </a:rPr>
              <a:t>آقای دکتر علی ملکی</a:t>
            </a:r>
            <a:r>
              <a:rPr lang="ar-SA" dirty="0" smtClean="0">
                <a:solidFill>
                  <a:schemeClr val="tx1">
                    <a:lumMod val="95000"/>
                  </a:schemeClr>
                </a:solidFill>
                <a:cs typeface="B Zar" panose="00000400000000000000" pitchFamily="2" charset="-78"/>
              </a:rPr>
              <a:t>،</a:t>
            </a:r>
            <a:r>
              <a:rPr lang="ar-SA" dirty="0">
                <a:solidFill>
                  <a:schemeClr val="tx1">
                    <a:lumMod val="95000"/>
                  </a:schemeClr>
                </a:solidFill>
                <a:latin typeface="IRANsans" panose="02040503050201020203" pitchFamily="18" charset="-78"/>
                <a:cs typeface="B Zar" panose="00000400000000000000" pitchFamily="2" charset="-78"/>
              </a:rPr>
              <a:t> </a:t>
            </a:r>
            <a:r>
              <a:rPr lang="ar-SA" dirty="0">
                <a:solidFill>
                  <a:schemeClr val="tx1">
                    <a:lumMod val="95000"/>
                  </a:schemeClr>
                </a:solidFill>
                <a:cs typeface="B Zar" panose="00000400000000000000" pitchFamily="2" charset="-78"/>
              </a:rPr>
              <a:t>عضو محترم هیات علمی دانشکده شیمی</a:t>
            </a:r>
            <a:r>
              <a:rPr lang="ar-SA" dirty="0">
                <a:solidFill>
                  <a:schemeClr val="tx1">
                    <a:lumMod val="95000"/>
                  </a:schemeClr>
                </a:solidFill>
                <a:latin typeface="IRANsans" panose="02040503050201020203" pitchFamily="18" charset="-78"/>
                <a:cs typeface="B Zar" panose="00000400000000000000" pitchFamily="2" charset="-78"/>
              </a:rPr>
              <a:t> </a:t>
            </a:r>
            <a:r>
              <a:rPr lang="fa-IR" dirty="0" smtClean="0">
                <a:solidFill>
                  <a:schemeClr val="tx1">
                    <a:lumMod val="95000"/>
                  </a:schemeClr>
                </a:solidFill>
                <a:latin typeface="IRANsans" panose="02040503050201020203" pitchFamily="18" charset="-78"/>
                <a:cs typeface="B Zar" panose="00000400000000000000" pitchFamily="2" charset="-78"/>
              </a:rPr>
              <a:t>توسط</a:t>
            </a:r>
            <a:r>
              <a:rPr lang="ar-SA" dirty="0">
                <a:solidFill>
                  <a:schemeClr val="tx1">
                    <a:lumMod val="95000"/>
                  </a:schemeClr>
                </a:solidFill>
                <a:cs typeface="B Zar" panose="00000400000000000000" pitchFamily="2" charset="-78"/>
              </a:rPr>
              <a:t> </a:t>
            </a:r>
            <a:r>
              <a:rPr lang="ar-SA" b="1" dirty="0">
                <a:solidFill>
                  <a:schemeClr val="tx1">
                    <a:lumMod val="95000"/>
                  </a:schemeClr>
                </a:solidFill>
                <a:cs typeface="B Zar" panose="00000400000000000000" pitchFamily="2" charset="-78"/>
              </a:rPr>
              <a:t>انجمن شیمی</a:t>
            </a:r>
            <a:r>
              <a:rPr lang="ar-SA" b="1" dirty="0">
                <a:solidFill>
                  <a:schemeClr val="tx1">
                    <a:lumMod val="95000"/>
                  </a:schemeClr>
                </a:solidFill>
                <a:latin typeface="IRANsans" panose="02040503050201020203" pitchFamily="18" charset="-78"/>
                <a:cs typeface="B Zar" panose="00000400000000000000" pitchFamily="2" charset="-78"/>
              </a:rPr>
              <a:t> </a:t>
            </a:r>
            <a:r>
              <a:rPr lang="ar-SA" b="1" dirty="0">
                <a:solidFill>
                  <a:schemeClr val="tx1">
                    <a:lumMod val="95000"/>
                  </a:schemeClr>
                </a:solidFill>
                <a:cs typeface="B Zar" panose="00000400000000000000" pitchFamily="2" charset="-78"/>
              </a:rPr>
              <a:t>ایران</a:t>
            </a:r>
            <a:r>
              <a:rPr lang="ar-SA" dirty="0">
                <a:solidFill>
                  <a:schemeClr val="tx1">
                    <a:lumMod val="95000"/>
                  </a:schemeClr>
                </a:solidFill>
                <a:cs typeface="B Zar" panose="00000400000000000000" pitchFamily="2" charset="-78"/>
              </a:rPr>
              <a:t>، به عنوان</a:t>
            </a:r>
            <a:r>
              <a:rPr lang="ar-SA" dirty="0">
                <a:solidFill>
                  <a:schemeClr val="tx1">
                    <a:lumMod val="95000"/>
                  </a:schemeClr>
                </a:solidFill>
                <a:latin typeface="IRANsans" panose="02040503050201020203" pitchFamily="18" charset="-78"/>
                <a:cs typeface="B Zar" panose="00000400000000000000" pitchFamily="2" charset="-78"/>
              </a:rPr>
              <a:t> </a:t>
            </a:r>
            <a:r>
              <a:rPr lang="ar-SA" b="1" dirty="0">
                <a:solidFill>
                  <a:schemeClr val="tx1">
                    <a:lumMod val="95000"/>
                  </a:schemeClr>
                </a:solidFill>
                <a:latin typeface="IRANsans" panose="02040503050201020203" pitchFamily="18" charset="-78"/>
                <a:cs typeface="B Zar" panose="00000400000000000000" pitchFamily="2" charset="-78"/>
              </a:rPr>
              <a:t>"شیمیدان برجسته کشور در زمینه شیمی </a:t>
            </a:r>
            <a:r>
              <a:rPr lang="fa-IR" b="1" dirty="0" smtClean="0">
                <a:solidFill>
                  <a:schemeClr val="tx1">
                    <a:lumMod val="95000"/>
                  </a:schemeClr>
                </a:solidFill>
                <a:latin typeface="IRANsans" panose="02040503050201020203" pitchFamily="18" charset="-78"/>
                <a:cs typeface="B Zar" panose="00000400000000000000" pitchFamily="2" charset="-78"/>
              </a:rPr>
              <a:t>آل</a:t>
            </a:r>
            <a:r>
              <a:rPr lang="ar-SA" b="1" dirty="0" smtClean="0">
                <a:solidFill>
                  <a:schemeClr val="tx1">
                    <a:lumMod val="95000"/>
                  </a:schemeClr>
                </a:solidFill>
                <a:latin typeface="IRANsans" panose="02040503050201020203" pitchFamily="18" charset="-78"/>
                <a:cs typeface="B Zar" panose="00000400000000000000" pitchFamily="2" charset="-78"/>
              </a:rPr>
              <a:t>ی </a:t>
            </a:r>
            <a:r>
              <a:rPr lang="ar-SA" b="1" dirty="0">
                <a:solidFill>
                  <a:schemeClr val="tx1">
                    <a:lumMod val="95000"/>
                  </a:schemeClr>
                </a:solidFill>
                <a:latin typeface="IRANsans" panose="02040503050201020203" pitchFamily="18" charset="-78"/>
                <a:cs typeface="B Zar" panose="00000400000000000000" pitchFamily="2" charset="-78"/>
              </a:rPr>
              <a:t>در سال ۱۴۰۱"</a:t>
            </a:r>
            <a:r>
              <a:rPr lang="ar-SA" dirty="0">
                <a:solidFill>
                  <a:schemeClr val="tx1">
                    <a:lumMod val="95000"/>
                  </a:schemeClr>
                </a:solidFill>
                <a:latin typeface="IRANsans" panose="02040503050201020203" pitchFamily="18" charset="-78"/>
                <a:cs typeface="B Zar" panose="00000400000000000000" pitchFamily="2" charset="-78"/>
              </a:rPr>
              <a:t> </a:t>
            </a:r>
            <a:r>
              <a:rPr lang="ar-SA" dirty="0">
                <a:solidFill>
                  <a:schemeClr val="tx1">
                    <a:lumMod val="95000"/>
                  </a:schemeClr>
                </a:solidFill>
                <a:cs typeface="B Zar" panose="00000400000000000000" pitchFamily="2" charset="-78"/>
              </a:rPr>
              <a:t> </a:t>
            </a:r>
            <a:r>
              <a:rPr lang="ar-SA" dirty="0">
                <a:solidFill>
                  <a:schemeClr val="tx1">
                    <a:lumMod val="95000"/>
                  </a:schemeClr>
                </a:solidFill>
                <a:latin typeface="IRANsans" panose="02040503050201020203" pitchFamily="18" charset="-78"/>
                <a:cs typeface="B Zar" panose="00000400000000000000" pitchFamily="2" charset="-78"/>
              </a:rPr>
              <a:t>از ایشان تقدیر گردید.</a:t>
            </a:r>
            <a:r>
              <a:rPr lang="ar-SA" dirty="0">
                <a:solidFill>
                  <a:schemeClr val="tx1">
                    <a:lumMod val="95000"/>
                  </a:schemeClr>
                </a:solidFill>
                <a:cs typeface="B Zar" panose="00000400000000000000" pitchFamily="2" charset="-78"/>
              </a:rPr>
              <a:t/>
            </a:r>
            <a:br>
              <a:rPr lang="ar-SA" dirty="0">
                <a:solidFill>
                  <a:schemeClr val="tx1">
                    <a:lumMod val="95000"/>
                  </a:schemeClr>
                </a:solidFill>
                <a:cs typeface="B Zar" panose="00000400000000000000" pitchFamily="2" charset="-78"/>
              </a:rPr>
            </a:br>
            <a:endParaRPr lang="en-US" dirty="0">
              <a:solidFill>
                <a:schemeClr val="tx1">
                  <a:lumMod val="95000"/>
                </a:schemeClr>
              </a:solidFill>
              <a:cs typeface="B Zar" panose="00000400000000000000" pitchFamily="2" charset="-78"/>
            </a:endParaRPr>
          </a:p>
        </p:txBody>
      </p:sp>
    </p:spTree>
    <p:extLst>
      <p:ext uri="{BB962C8B-B14F-4D97-AF65-F5344CB8AC3E}">
        <p14:creationId xmlns:p14="http://schemas.microsoft.com/office/powerpoint/2010/main" val="144778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sp>
        <p:nvSpPr>
          <p:cNvPr id="2" name="Title 1"/>
          <p:cNvSpPr>
            <a:spLocks noGrp="1"/>
          </p:cNvSpPr>
          <p:nvPr>
            <p:ph type="title"/>
          </p:nvPr>
        </p:nvSpPr>
        <p:spPr>
          <a:xfrm>
            <a:off x="107504" y="389011"/>
            <a:ext cx="5082480" cy="735733"/>
          </a:xfrm>
        </p:spPr>
        <p:txBody>
          <a:bodyPr/>
          <a:lstStyle/>
          <a:p>
            <a:pPr algn="ctr"/>
            <a:r>
              <a:rPr lang="ar-SA" sz="2400" dirty="0">
                <a:solidFill>
                  <a:schemeClr val="accent4">
                    <a:lumMod val="10000"/>
                  </a:schemeClr>
                </a:solidFill>
                <a:latin typeface="IRANsans" panose="02040503050201020203" pitchFamily="18" charset="-78"/>
                <a:cs typeface="B Titr" panose="00000700000000000000" pitchFamily="2" charset="-78"/>
              </a:rPr>
              <a:t>شیمیدان برجسته کشور در زمینه شیمی </a:t>
            </a:r>
            <a:r>
              <a:rPr lang="ar-SA" sz="2400" dirty="0" smtClean="0">
                <a:solidFill>
                  <a:schemeClr val="accent4">
                    <a:lumMod val="10000"/>
                  </a:schemeClr>
                </a:solidFill>
                <a:latin typeface="IRANsans" panose="02040503050201020203" pitchFamily="18" charset="-78"/>
                <a:cs typeface="B Titr" panose="00000700000000000000" pitchFamily="2" charset="-78"/>
              </a:rPr>
              <a:t>معدنی</a:t>
            </a:r>
            <a:r>
              <a:rPr lang="fa-IR" sz="2400" dirty="0" smtClean="0">
                <a:solidFill>
                  <a:schemeClr val="accent4">
                    <a:lumMod val="10000"/>
                  </a:schemeClr>
                </a:solidFill>
                <a:latin typeface="IRANsans" panose="02040503050201020203" pitchFamily="18" charset="-78"/>
                <a:cs typeface="B Titr" panose="00000700000000000000" pitchFamily="2" charset="-78"/>
              </a:rPr>
              <a:t/>
            </a:r>
            <a:br>
              <a:rPr lang="fa-IR" sz="2400" dirty="0" smtClean="0">
                <a:solidFill>
                  <a:schemeClr val="accent4">
                    <a:lumMod val="10000"/>
                  </a:schemeClr>
                </a:solidFill>
                <a:latin typeface="IRANsans" panose="02040503050201020203" pitchFamily="18" charset="-78"/>
                <a:cs typeface="B Titr" panose="00000700000000000000" pitchFamily="2" charset="-78"/>
              </a:rPr>
            </a:br>
            <a:r>
              <a:rPr lang="ar-SA" sz="2400" dirty="0" smtClean="0">
                <a:solidFill>
                  <a:schemeClr val="accent4">
                    <a:lumMod val="10000"/>
                  </a:schemeClr>
                </a:solidFill>
                <a:latin typeface="IRANsans" panose="02040503050201020203" pitchFamily="18" charset="-78"/>
                <a:cs typeface="B Titr" panose="00000700000000000000" pitchFamily="2" charset="-78"/>
              </a:rPr>
              <a:t> </a:t>
            </a:r>
            <a:r>
              <a:rPr lang="ar-SA" sz="2400" dirty="0">
                <a:solidFill>
                  <a:schemeClr val="accent4">
                    <a:lumMod val="10000"/>
                  </a:schemeClr>
                </a:solidFill>
                <a:latin typeface="IRANsans" panose="02040503050201020203" pitchFamily="18" charset="-78"/>
                <a:cs typeface="B Titr" panose="00000700000000000000" pitchFamily="2" charset="-78"/>
              </a:rPr>
              <a:t>در سال ۱۴۰۱</a:t>
            </a:r>
            <a:endParaRPr lang="en-US" sz="2400" dirty="0">
              <a:solidFill>
                <a:schemeClr val="accent4">
                  <a:lumMod val="10000"/>
                </a:schemeClr>
              </a:solidFill>
              <a:effectLst>
                <a:outerShdw blurRad="38100" dist="38100" dir="2700000" algn="tl">
                  <a:srgbClr val="000000">
                    <a:alpha val="43137"/>
                  </a:srgbClr>
                </a:outerShdw>
              </a:effectLst>
              <a:cs typeface="B Titr" panose="00000700000000000000" pitchFamily="2" charset="-78"/>
            </a:endParaRPr>
          </a:p>
        </p:txBody>
      </p:sp>
      <p:sp>
        <p:nvSpPr>
          <p:cNvPr id="7"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5" name="Rectangle 4"/>
          <p:cNvSpPr/>
          <p:nvPr/>
        </p:nvSpPr>
        <p:spPr>
          <a:xfrm>
            <a:off x="683568" y="1997839"/>
            <a:ext cx="7776864" cy="1200329"/>
          </a:xfrm>
          <a:prstGeom prst="rect">
            <a:avLst/>
          </a:prstGeom>
        </p:spPr>
        <p:txBody>
          <a:bodyPr wrap="square">
            <a:spAutoFit/>
          </a:bodyPr>
          <a:lstStyle/>
          <a:p>
            <a:pPr algn="r"/>
            <a:r>
              <a:rPr lang="fa-IR" dirty="0" smtClean="0">
                <a:solidFill>
                  <a:schemeClr val="tx1">
                    <a:lumMod val="95000"/>
                  </a:schemeClr>
                </a:solidFill>
                <a:cs typeface="B Zar" panose="00000400000000000000" pitchFamily="2" charset="-78"/>
              </a:rPr>
              <a:t>ک</a:t>
            </a:r>
            <a:r>
              <a:rPr lang="ar-SA" dirty="0" smtClean="0">
                <a:solidFill>
                  <a:schemeClr val="tx1">
                    <a:lumMod val="95000"/>
                  </a:schemeClr>
                </a:solidFill>
                <a:cs typeface="B Zar" panose="00000400000000000000" pitchFamily="2" charset="-78"/>
              </a:rPr>
              <a:t>سب </a:t>
            </a:r>
            <a:r>
              <a:rPr lang="ar-SA" dirty="0">
                <a:solidFill>
                  <a:schemeClr val="tx1">
                    <a:lumMod val="95000"/>
                  </a:schemeClr>
                </a:solidFill>
                <a:cs typeface="B Zar" panose="00000400000000000000" pitchFamily="2" charset="-78"/>
              </a:rPr>
              <a:t>افتخار برای دانشگاه علم و</a:t>
            </a:r>
            <a:r>
              <a:rPr lang="ar-SA" dirty="0">
                <a:solidFill>
                  <a:schemeClr val="tx1">
                    <a:lumMod val="95000"/>
                  </a:schemeClr>
                </a:solidFill>
                <a:latin typeface="IRANsans" panose="02040503050201020203" pitchFamily="18" charset="-78"/>
                <a:cs typeface="B Zar" panose="00000400000000000000" pitchFamily="2" charset="-78"/>
              </a:rPr>
              <a:t> </a:t>
            </a:r>
            <a:r>
              <a:rPr lang="ar-SA" dirty="0">
                <a:solidFill>
                  <a:schemeClr val="tx1">
                    <a:lumMod val="95000"/>
                  </a:schemeClr>
                </a:solidFill>
                <a:cs typeface="B Zar" panose="00000400000000000000" pitchFamily="2" charset="-78"/>
              </a:rPr>
              <a:t>صنعت ایران توسط </a:t>
            </a:r>
            <a:r>
              <a:rPr lang="ar-SA" b="1" dirty="0">
                <a:solidFill>
                  <a:schemeClr val="tx1">
                    <a:lumMod val="95000"/>
                  </a:schemeClr>
                </a:solidFill>
                <a:cs typeface="B Zar" panose="00000400000000000000" pitchFamily="2" charset="-78"/>
              </a:rPr>
              <a:t>خانم دکتر آزاده تجردی</a:t>
            </a:r>
            <a:r>
              <a:rPr lang="ar-SA" dirty="0">
                <a:solidFill>
                  <a:schemeClr val="tx1">
                    <a:lumMod val="95000"/>
                  </a:schemeClr>
                </a:solidFill>
                <a:cs typeface="B Zar" panose="00000400000000000000" pitchFamily="2" charset="-78"/>
              </a:rPr>
              <a:t>،</a:t>
            </a:r>
            <a:r>
              <a:rPr lang="ar-SA" dirty="0">
                <a:solidFill>
                  <a:schemeClr val="tx1">
                    <a:lumMod val="95000"/>
                  </a:schemeClr>
                </a:solidFill>
                <a:latin typeface="IRANsans" panose="02040503050201020203" pitchFamily="18" charset="-78"/>
                <a:cs typeface="B Zar" panose="00000400000000000000" pitchFamily="2" charset="-78"/>
              </a:rPr>
              <a:t> </a:t>
            </a:r>
            <a:r>
              <a:rPr lang="ar-SA" dirty="0">
                <a:solidFill>
                  <a:schemeClr val="tx1">
                    <a:lumMod val="95000"/>
                  </a:schemeClr>
                </a:solidFill>
                <a:cs typeface="B Zar" panose="00000400000000000000" pitchFamily="2" charset="-78"/>
              </a:rPr>
              <a:t>عضو محترم هیات علمی دانشکده شیمی</a:t>
            </a:r>
            <a:r>
              <a:rPr lang="ar-SA" dirty="0">
                <a:solidFill>
                  <a:schemeClr val="tx1">
                    <a:lumMod val="95000"/>
                  </a:schemeClr>
                </a:solidFill>
                <a:latin typeface="IRANsans" panose="02040503050201020203" pitchFamily="18" charset="-78"/>
                <a:cs typeface="B Zar" panose="00000400000000000000" pitchFamily="2" charset="-78"/>
              </a:rPr>
              <a:t> </a:t>
            </a:r>
            <a:r>
              <a:rPr lang="fa-IR" dirty="0" smtClean="0">
                <a:solidFill>
                  <a:schemeClr val="tx1">
                    <a:lumMod val="95000"/>
                  </a:schemeClr>
                </a:solidFill>
                <a:cs typeface="B Zar" panose="00000400000000000000" pitchFamily="2" charset="-78"/>
              </a:rPr>
              <a:t>توسط</a:t>
            </a:r>
            <a:r>
              <a:rPr lang="ar-SA" dirty="0">
                <a:solidFill>
                  <a:schemeClr val="tx1">
                    <a:lumMod val="95000"/>
                  </a:schemeClr>
                </a:solidFill>
                <a:cs typeface="B Zar" panose="00000400000000000000" pitchFamily="2" charset="-78"/>
              </a:rPr>
              <a:t> </a:t>
            </a:r>
            <a:r>
              <a:rPr lang="ar-SA" b="1" dirty="0">
                <a:solidFill>
                  <a:schemeClr val="tx1">
                    <a:lumMod val="95000"/>
                  </a:schemeClr>
                </a:solidFill>
                <a:cs typeface="B Zar" panose="00000400000000000000" pitchFamily="2" charset="-78"/>
              </a:rPr>
              <a:t>انجمن شیمی</a:t>
            </a:r>
            <a:r>
              <a:rPr lang="ar-SA" b="1" dirty="0">
                <a:solidFill>
                  <a:schemeClr val="tx1">
                    <a:lumMod val="95000"/>
                  </a:schemeClr>
                </a:solidFill>
                <a:latin typeface="IRANsans" panose="02040503050201020203" pitchFamily="18" charset="-78"/>
                <a:cs typeface="B Zar" panose="00000400000000000000" pitchFamily="2" charset="-78"/>
              </a:rPr>
              <a:t> </a:t>
            </a:r>
            <a:r>
              <a:rPr lang="ar-SA" b="1" dirty="0">
                <a:solidFill>
                  <a:schemeClr val="tx1">
                    <a:lumMod val="95000"/>
                  </a:schemeClr>
                </a:solidFill>
                <a:cs typeface="B Zar" panose="00000400000000000000" pitchFamily="2" charset="-78"/>
              </a:rPr>
              <a:t>ایران</a:t>
            </a:r>
            <a:r>
              <a:rPr lang="ar-SA" dirty="0">
                <a:solidFill>
                  <a:schemeClr val="tx1">
                    <a:lumMod val="95000"/>
                  </a:schemeClr>
                </a:solidFill>
                <a:cs typeface="B Zar" panose="00000400000000000000" pitchFamily="2" charset="-78"/>
              </a:rPr>
              <a:t>، به عنوان</a:t>
            </a:r>
            <a:r>
              <a:rPr lang="ar-SA" dirty="0">
                <a:solidFill>
                  <a:schemeClr val="tx1">
                    <a:lumMod val="95000"/>
                  </a:schemeClr>
                </a:solidFill>
                <a:latin typeface="IRANsans" panose="02040503050201020203" pitchFamily="18" charset="-78"/>
                <a:cs typeface="B Zar" panose="00000400000000000000" pitchFamily="2" charset="-78"/>
              </a:rPr>
              <a:t> </a:t>
            </a:r>
            <a:r>
              <a:rPr lang="ar-SA" b="1" dirty="0">
                <a:solidFill>
                  <a:schemeClr val="tx1">
                    <a:lumMod val="95000"/>
                  </a:schemeClr>
                </a:solidFill>
                <a:latin typeface="IRANsans" panose="02040503050201020203" pitchFamily="18" charset="-78"/>
                <a:cs typeface="B Zar" panose="00000400000000000000" pitchFamily="2" charset="-78"/>
              </a:rPr>
              <a:t>"شیمیدان برجسته کشور در زمینه شیمی معدنی در سال ۱۴۰۱"</a:t>
            </a:r>
            <a:r>
              <a:rPr lang="ar-SA" dirty="0">
                <a:solidFill>
                  <a:schemeClr val="tx1">
                    <a:lumMod val="95000"/>
                  </a:schemeClr>
                </a:solidFill>
                <a:latin typeface="IRANsans" panose="02040503050201020203" pitchFamily="18" charset="-78"/>
                <a:cs typeface="B Zar" panose="00000400000000000000" pitchFamily="2" charset="-78"/>
              </a:rPr>
              <a:t> </a:t>
            </a:r>
            <a:r>
              <a:rPr lang="ar-SA" dirty="0">
                <a:solidFill>
                  <a:schemeClr val="tx1">
                    <a:lumMod val="95000"/>
                  </a:schemeClr>
                </a:solidFill>
                <a:cs typeface="B Zar" panose="00000400000000000000" pitchFamily="2" charset="-78"/>
              </a:rPr>
              <a:t> </a:t>
            </a:r>
            <a:r>
              <a:rPr lang="ar-SA" dirty="0">
                <a:solidFill>
                  <a:schemeClr val="tx1">
                    <a:lumMod val="95000"/>
                  </a:schemeClr>
                </a:solidFill>
                <a:latin typeface="IRANsans" panose="02040503050201020203" pitchFamily="18" charset="-78"/>
                <a:cs typeface="B Zar" panose="00000400000000000000" pitchFamily="2" charset="-78"/>
              </a:rPr>
              <a:t>از ایشان تقدیر گردید.</a:t>
            </a:r>
            <a:r>
              <a:rPr lang="ar-SA" dirty="0">
                <a:solidFill>
                  <a:schemeClr val="tx1">
                    <a:lumMod val="95000"/>
                  </a:schemeClr>
                </a:solidFill>
                <a:cs typeface="B Zar" panose="00000400000000000000" pitchFamily="2" charset="-78"/>
              </a:rPr>
              <a:t/>
            </a:r>
            <a:br>
              <a:rPr lang="ar-SA" dirty="0">
                <a:solidFill>
                  <a:schemeClr val="tx1">
                    <a:lumMod val="95000"/>
                  </a:schemeClr>
                </a:solidFill>
                <a:cs typeface="B Zar" panose="00000400000000000000" pitchFamily="2" charset="-78"/>
              </a:rPr>
            </a:br>
            <a:endParaRPr lang="en-US" dirty="0">
              <a:solidFill>
                <a:schemeClr val="tx1">
                  <a:lumMod val="95000"/>
                </a:schemeClr>
              </a:solidFill>
              <a:cs typeface="B Zar" panose="000004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074862"/>
            <a:ext cx="2304256" cy="29464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237" y="3012726"/>
            <a:ext cx="2463740" cy="3152578"/>
          </a:xfrm>
          <a:prstGeom prst="rect">
            <a:avLst/>
          </a:prstGeom>
        </p:spPr>
      </p:pic>
      <p:sp>
        <p:nvSpPr>
          <p:cNvPr id="9" name="Slide Number Placeholder 2"/>
          <p:cNvSpPr>
            <a:spLocks noGrp="1"/>
          </p:cNvSpPr>
          <p:nvPr>
            <p:ph type="sldNum" sz="quarter" idx="12"/>
          </p:nvPr>
        </p:nvSpPr>
        <p:spPr>
          <a:xfrm>
            <a:off x="3518520" y="6525344"/>
            <a:ext cx="2133600" cy="304800"/>
          </a:xfrm>
        </p:spPr>
        <p:txBody>
          <a:bodyPr/>
          <a:lstStyle/>
          <a:p>
            <a:pPr algn="ctr"/>
            <a:r>
              <a:rPr lang="fa-IR" dirty="0" smtClean="0">
                <a:cs typeface="B Titr" panose="00000700000000000000" pitchFamily="2" charset="-78"/>
              </a:rPr>
              <a:t>6</a:t>
            </a:r>
            <a:endParaRPr lang="en-US" dirty="0">
              <a:cs typeface="B Titr" panose="00000700000000000000" pitchFamily="2" charset="-78"/>
            </a:endParaRPr>
          </a:p>
        </p:txBody>
      </p:sp>
    </p:spTree>
    <p:extLst>
      <p:ext uri="{BB962C8B-B14F-4D97-AF65-F5344CB8AC3E}">
        <p14:creationId xmlns:p14="http://schemas.microsoft.com/office/powerpoint/2010/main" val="1384503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89347"/>
            <a:ext cx="4967536" cy="864096"/>
          </a:xfrm>
        </p:spPr>
        <p:txBody>
          <a:bodyPr/>
          <a:lstStyle/>
          <a:p>
            <a:pPr algn="ctr"/>
            <a:r>
              <a:rPr lang="ar-SA" sz="2000" dirty="0">
                <a:effectLst>
                  <a:outerShdw blurRad="38100" dist="38100" dir="2700000" algn="tl">
                    <a:srgbClr val="000000">
                      <a:alpha val="43137"/>
                    </a:srgbClr>
                  </a:outerShdw>
                </a:effectLst>
                <a:cs typeface="B Titr" panose="00000700000000000000" pitchFamily="2" charset="-78"/>
              </a:rPr>
              <a:t>اعضای </a:t>
            </a:r>
            <a:r>
              <a:rPr lang="ar-SA" sz="2000" dirty="0" smtClean="0">
                <a:effectLst>
                  <a:outerShdw blurRad="38100" dist="38100" dir="2700000" algn="tl">
                    <a:srgbClr val="000000">
                      <a:alpha val="43137"/>
                    </a:srgbClr>
                  </a:outerShdw>
                </a:effectLst>
                <a:cs typeface="B Titr" panose="00000700000000000000" pitchFamily="2" charset="-78"/>
              </a:rPr>
              <a:t>هیأت </a:t>
            </a:r>
            <a:r>
              <a:rPr lang="ar-SA" sz="2000" dirty="0">
                <a:effectLst>
                  <a:outerShdw blurRad="38100" dist="38100" dir="2700000" algn="tl">
                    <a:srgbClr val="000000">
                      <a:alpha val="43137"/>
                    </a:srgbClr>
                  </a:outerShdw>
                </a:effectLst>
                <a:cs typeface="B Titr" panose="00000700000000000000" pitchFamily="2" charset="-78"/>
              </a:rPr>
              <a:t>علمی در زمره </a:t>
            </a:r>
            <a:r>
              <a:rPr lang="fa-IR" sz="2000" dirty="0" smtClean="0">
                <a:effectLst>
                  <a:outerShdw blurRad="38100" dist="38100" dir="2700000" algn="tl">
                    <a:srgbClr val="000000">
                      <a:alpha val="43137"/>
                    </a:srgbClr>
                  </a:outerShdw>
                </a:effectLst>
                <a:cs typeface="B Titr" panose="00000700000000000000" pitchFamily="2" charset="-78"/>
              </a:rPr>
              <a:t>2% </a:t>
            </a:r>
            <a:r>
              <a:rPr lang="ar-SA" sz="2000" dirty="0" smtClean="0">
                <a:effectLst>
                  <a:outerShdw blurRad="38100" dist="38100" dir="2700000" algn="tl">
                    <a:srgbClr val="000000">
                      <a:alpha val="43137"/>
                    </a:srgbClr>
                  </a:outerShdw>
                </a:effectLst>
                <a:cs typeface="B Titr" panose="00000700000000000000" pitchFamily="2" charset="-78"/>
              </a:rPr>
              <a:t>دانشمندان جهان</a:t>
            </a:r>
            <a:r>
              <a:rPr lang="fa-IR" sz="2000" dirty="0" smtClean="0">
                <a:effectLst>
                  <a:outerShdw blurRad="38100" dist="38100" dir="2700000" algn="tl">
                    <a:srgbClr val="000000">
                      <a:alpha val="43137"/>
                    </a:srgbClr>
                  </a:outerShdw>
                </a:effectLst>
                <a:cs typeface="B Titr" panose="00000700000000000000" pitchFamily="2" charset="-78"/>
              </a:rPr>
              <a:t/>
            </a:r>
            <a:br>
              <a:rPr lang="fa-IR" sz="2000" dirty="0" smtClean="0">
                <a:effectLst>
                  <a:outerShdw blurRad="38100" dist="38100" dir="2700000" algn="tl">
                    <a:srgbClr val="000000">
                      <a:alpha val="43137"/>
                    </a:srgbClr>
                  </a:outerShdw>
                </a:effectLst>
                <a:cs typeface="B Titr" panose="00000700000000000000" pitchFamily="2" charset="-78"/>
              </a:rPr>
            </a:br>
            <a:r>
              <a:rPr lang="fa-IR" sz="2000" dirty="0" smtClean="0">
                <a:solidFill>
                  <a:srgbClr val="C00000"/>
                </a:solidFill>
                <a:effectLst>
                  <a:outerShdw blurRad="38100" dist="38100" dir="2700000" algn="tl">
                    <a:srgbClr val="000000">
                      <a:alpha val="43137"/>
                    </a:srgbClr>
                  </a:outerShdw>
                </a:effectLst>
                <a:cs typeface="B Titr" panose="00000700000000000000" pitchFamily="2" charset="-78"/>
              </a:rPr>
              <a:t>(</a:t>
            </a:r>
            <a:r>
              <a:rPr lang="fa-IR" sz="2000" dirty="0" smtClean="0">
                <a:solidFill>
                  <a:srgbClr val="C00000"/>
                </a:solidFill>
                <a:cs typeface="B Titr" panose="00000700000000000000" pitchFamily="2" charset="-78"/>
              </a:rPr>
              <a:t>دو سال متوالی)</a:t>
            </a:r>
            <a:r>
              <a:rPr lang="fa-IR" sz="2000" dirty="0" smtClean="0">
                <a:cs typeface="B Titr" panose="00000700000000000000" pitchFamily="2" charset="-78"/>
              </a:rPr>
              <a:t/>
            </a:r>
            <a:br>
              <a:rPr lang="fa-IR" sz="2000" dirty="0" smtClean="0">
                <a:cs typeface="B Titr" panose="00000700000000000000" pitchFamily="2" charset="-78"/>
              </a:rPr>
            </a:br>
            <a:endParaRPr lang="en-US" sz="2000" dirty="0">
              <a:effectLst>
                <a:outerShdw blurRad="38100" dist="38100" dir="2700000" algn="tl">
                  <a:srgbClr val="000000">
                    <a:alpha val="43137"/>
                  </a:srgbClr>
                </a:outerShdw>
              </a:effectLst>
              <a:cs typeface="B Titr" panose="00000700000000000000" pitchFamily="2" charset="-78"/>
            </a:endParaRPr>
          </a:p>
        </p:txBody>
      </p:sp>
      <p:sp>
        <p:nvSpPr>
          <p:cNvPr id="6" name="Subtitle 1"/>
          <p:cNvSpPr txBox="1">
            <a:spLocks/>
          </p:cNvSpPr>
          <p:nvPr/>
        </p:nvSpPr>
        <p:spPr bwMode="auto">
          <a:xfrm>
            <a:off x="6588224" y="871091"/>
            <a:ext cx="4013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600" b="1" dirty="0" smtClean="0">
                <a:latin typeface="Homa" panose="01000500000000000000" pitchFamily="2" charset="-78"/>
                <a:ea typeface="+mj-ea"/>
                <a:cs typeface="Homa" panose="01000500000000000000" pitchFamily="2" charset="-78"/>
              </a:rPr>
              <a:t>آبان ماه 1401</a:t>
            </a:r>
            <a:endParaRPr lang="en-US" sz="1600" b="1" dirty="0">
              <a:latin typeface="Homa" panose="01000500000000000000" pitchFamily="2" charset="-78"/>
              <a:ea typeface="+mj-ea"/>
              <a:cs typeface="Homa" panose="01000500000000000000" pitchFamily="2" charset="-78"/>
            </a:endParaRPr>
          </a:p>
        </p:txBody>
      </p:sp>
      <p:sp>
        <p:nvSpPr>
          <p:cNvPr id="7" name="Rectangle 6"/>
          <p:cNvSpPr/>
          <p:nvPr/>
        </p:nvSpPr>
        <p:spPr>
          <a:xfrm>
            <a:off x="5868144" y="448052"/>
            <a:ext cx="2342308" cy="338554"/>
          </a:xfrm>
          <a:prstGeom prst="rect">
            <a:avLst/>
          </a:prstGeom>
        </p:spPr>
        <p:txBody>
          <a:bodyPr wrap="none">
            <a:spAutoFit/>
          </a:bodyPr>
          <a:lstStyle/>
          <a:p>
            <a:r>
              <a:rPr lang="fa-IR" sz="1600" b="1" dirty="0" smtClean="0">
                <a:latin typeface="Homa" panose="01000500000000000000" pitchFamily="2" charset="-78"/>
                <a:cs typeface="Homa" panose="01000500000000000000" pitchFamily="2" charset="-78"/>
              </a:rPr>
              <a:t>گزارش عملکرد دانشکده شیمی</a:t>
            </a:r>
            <a:endParaRPr lang="en-US" sz="1600" dirty="0"/>
          </a:p>
        </p:txBody>
      </p:sp>
      <p:pic>
        <p:nvPicPr>
          <p:cNvPr id="9" name="Picture 2" descr="http://www.iust.ac.ir/files/chemistry/images/Ali-Maleki-220x30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664016"/>
            <a:ext cx="1491217" cy="1781892"/>
          </a:xfrm>
          <a:prstGeom prst="rect">
            <a:avLst/>
          </a:prstGeom>
          <a:ln w="9525"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756481"/>
            <a:ext cx="1490379" cy="1895001"/>
          </a:xfrm>
          <a:prstGeom prst="rect">
            <a:avLst/>
          </a:prstGeom>
          <a:ln w="9525" cap="sq">
            <a:solidFill>
              <a:schemeClr val="bg1"/>
            </a:solidFill>
            <a:prstDash val="solid"/>
            <a:miter lim="800000"/>
          </a:ln>
          <a:effectLst>
            <a:outerShdw blurRad="50800" dist="38100" dir="2700000" algn="tl" rotWithShape="0">
              <a:srgbClr val="000000">
                <a:alpha val="43000"/>
              </a:srgbClr>
            </a:outerShdw>
          </a:effectLst>
        </p:spPr>
      </p:pic>
      <p:pic>
        <p:nvPicPr>
          <p:cNvPr id="11" name="Picture 12" descr="http://www.iust.ac.ir/files/chemistry/rostamnia_67f99/images/20171210_202150.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5159" y="3717032"/>
            <a:ext cx="1524713" cy="1934450"/>
          </a:xfrm>
          <a:prstGeom prst="rect">
            <a:avLst/>
          </a:prstGeom>
          <a:ln w="9525"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14" descr="AWT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0620" y="3798806"/>
            <a:ext cx="1515972" cy="1862442"/>
          </a:xfrm>
          <a:prstGeom prst="rect">
            <a:avLst/>
          </a:prstGeom>
          <a:ln w="9525"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6" descr="AWT IMAG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0620" y="1683953"/>
            <a:ext cx="1464912" cy="1817055"/>
          </a:xfrm>
          <a:prstGeom prst="rect">
            <a:avLst/>
          </a:prstGeom>
          <a:ln w="9525"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descr="http://www.iust.ac.ir/files/chemistry/images/anbia.jpg">
            <a:hlinkClick r:id="rId11" tgtFrame="&quot;_blank&quo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95159" y="1628800"/>
            <a:ext cx="1524713" cy="1800199"/>
          </a:xfrm>
          <a:prstGeom prst="rect">
            <a:avLst/>
          </a:prstGeom>
          <a:ln w="9525" cap="sq">
            <a:solidFill>
              <a:schemeClr val="bg1"/>
            </a:solidFill>
            <a:prstDash val="solid"/>
            <a:miter lim="800000"/>
          </a:ln>
          <a:effectLst>
            <a:outerShdw blurRad="50800" dist="38100" dir="2700000" algn="tl" rotWithShape="0">
              <a:srgbClr val="000000">
                <a:alpha val="43000"/>
              </a:srgbClr>
            </a:outerShdw>
          </a:effectLst>
        </p:spPr>
      </p:pic>
      <p:sp>
        <p:nvSpPr>
          <p:cNvPr id="15" name="Slide Number Placeholder 2"/>
          <p:cNvSpPr>
            <a:spLocks noGrp="1"/>
          </p:cNvSpPr>
          <p:nvPr>
            <p:ph type="sldNum" sz="quarter" idx="12"/>
          </p:nvPr>
        </p:nvSpPr>
        <p:spPr>
          <a:xfrm>
            <a:off x="3491880" y="6525344"/>
            <a:ext cx="2133600" cy="304800"/>
          </a:xfrm>
        </p:spPr>
        <p:txBody>
          <a:bodyPr/>
          <a:lstStyle/>
          <a:p>
            <a:pPr algn="ctr"/>
            <a:r>
              <a:rPr lang="fa-IR" dirty="0" smtClean="0">
                <a:cs typeface="B Titr" panose="00000700000000000000" pitchFamily="2" charset="-78"/>
              </a:rPr>
              <a:t>7</a:t>
            </a:r>
            <a:endParaRPr lang="en-US" dirty="0">
              <a:cs typeface="B Titr" panose="00000700000000000000" pitchFamily="2" charset="-78"/>
            </a:endParaRPr>
          </a:p>
        </p:txBody>
      </p:sp>
      <p:sp>
        <p:nvSpPr>
          <p:cNvPr id="2" name="Rectangle 1"/>
          <p:cNvSpPr/>
          <p:nvPr/>
        </p:nvSpPr>
        <p:spPr>
          <a:xfrm>
            <a:off x="611560" y="5939515"/>
            <a:ext cx="7771679" cy="400110"/>
          </a:xfrm>
          <a:prstGeom prst="rect">
            <a:avLst/>
          </a:prstGeom>
        </p:spPr>
        <p:txBody>
          <a:bodyPr wrap="none">
            <a:spAutoFit/>
          </a:bodyPr>
          <a:lstStyle/>
          <a:p>
            <a:r>
              <a:rPr lang="fa-IR" sz="2000" b="1" dirty="0">
                <a:solidFill>
                  <a:srgbClr val="FFFF00"/>
                </a:solidFill>
                <a:latin typeface="Homa" panose="01000500000000000000" pitchFamily="2" charset="-78"/>
                <a:cs typeface="B Titr" panose="00000700000000000000" pitchFamily="2" charset="-78"/>
              </a:rPr>
              <a:t>31/5%  </a:t>
            </a:r>
            <a:r>
              <a:rPr lang="fa-IR" sz="2000" b="1" dirty="0">
                <a:latin typeface="Homa" panose="01000500000000000000" pitchFamily="2" charset="-78"/>
                <a:cs typeface="B Titr" panose="00000700000000000000" pitchFamily="2" charset="-78"/>
              </a:rPr>
              <a:t>اعضای هیات علمی دانشکده شیمی در زمره </a:t>
            </a:r>
            <a:r>
              <a:rPr lang="fa-IR" sz="2000" b="1" dirty="0">
                <a:solidFill>
                  <a:srgbClr val="FFFF00"/>
                </a:solidFill>
                <a:latin typeface="Homa" panose="01000500000000000000" pitchFamily="2" charset="-78"/>
                <a:cs typeface="B Titr" panose="00000700000000000000" pitchFamily="2" charset="-78"/>
              </a:rPr>
              <a:t>دانشمندان 2% برتر جهان </a:t>
            </a:r>
            <a:r>
              <a:rPr lang="fa-IR" sz="2000" b="1" dirty="0">
                <a:latin typeface="Homa" panose="01000500000000000000" pitchFamily="2" charset="-78"/>
                <a:cs typeface="B Titr" panose="00000700000000000000" pitchFamily="2" charset="-78"/>
              </a:rPr>
              <a:t>هستند</a:t>
            </a:r>
            <a:endParaRPr lang="en-US" sz="2000" b="1" dirty="0">
              <a:latin typeface="Homa" panose="01000500000000000000" pitchFamily="2" charset="-78"/>
              <a:cs typeface="B Titr" panose="00000700000000000000" pitchFamily="2" charset="-78"/>
            </a:endParaRPr>
          </a:p>
        </p:txBody>
      </p:sp>
    </p:spTree>
    <p:extLst>
      <p:ext uri="{BB962C8B-B14F-4D97-AF65-F5344CB8AC3E}">
        <p14:creationId xmlns:p14="http://schemas.microsoft.com/office/powerpoint/2010/main" val="3759137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211TGp_connection_dark">
  <a:themeElements>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fontScheme name="211TGp_connection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clrMap bg1="dk2" tx1="lt1" bg2="dk1" tx2="lt2" accent1="accent1" accent2="accent2" accent3="accent3" accent4="accent4" accent5="accent5" accent6="accent6" hlink="hlink" folHlink="folHlink"/>
    </a:extraClrScheme>
    <a:extraClrScheme>
      <a:clrScheme name="211TGp_connection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28C4C8"/>
        </a:folHlink>
      </a:clrScheme>
      <a:clrMap bg1="dk2" tx1="lt1" bg2="dk1" tx2="lt2" accent1="accent1" accent2="accent2" accent3="accent3" accent4="accent4" accent5="accent5" accent6="accent6" hlink="hlink" folHlink="folHlink"/>
    </a:extraClrScheme>
    <a:extraClrScheme>
      <a:clrScheme name="211TGp_connection_dark 3">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98C385"/>
        </a:hlink>
        <a:folHlink>
          <a:srgbClr val="D0AA2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chem</Template>
  <TotalTime>3836</TotalTime>
  <Words>4973</Words>
  <Application>Microsoft Office PowerPoint</Application>
  <PresentationFormat>On-screen Show (4:3)</PresentationFormat>
  <Paragraphs>1199</Paragraphs>
  <Slides>61</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61</vt:i4>
      </vt:variant>
    </vt:vector>
  </HeadingPairs>
  <TitlesOfParts>
    <vt:vector size="78" baseType="lpstr">
      <vt:lpstr>0 Baran</vt:lpstr>
      <vt:lpstr>2  Titr</vt:lpstr>
      <vt:lpstr>Arial</vt:lpstr>
      <vt:lpstr>B Nazanin</vt:lpstr>
      <vt:lpstr>B Titr</vt:lpstr>
      <vt:lpstr>B Zar</vt:lpstr>
      <vt:lpstr>Calibri</vt:lpstr>
      <vt:lpstr>Cambria Math</vt:lpstr>
      <vt:lpstr>Courier New</vt:lpstr>
      <vt:lpstr>Homa</vt:lpstr>
      <vt:lpstr>IRANsans</vt:lpstr>
      <vt:lpstr>Nazanin</vt:lpstr>
      <vt:lpstr>Tahoma</vt:lpstr>
      <vt:lpstr>Times New Roman</vt:lpstr>
      <vt:lpstr>Verdana</vt:lpstr>
      <vt:lpstr>Wingdings</vt:lpstr>
      <vt:lpstr>211TGp_connection_dark</vt:lpstr>
      <vt:lpstr>PowerPoint Presentation</vt:lpstr>
      <vt:lpstr> </vt:lpstr>
      <vt:lpstr>تشکیلات فعلی دانشکده شیمی براساس ابلاغ  شماره 42/2806 تاریخ 1399/03/27</vt:lpstr>
      <vt:lpstr>معرفی</vt:lpstr>
      <vt:lpstr>آمار نیروی انسانی</vt:lpstr>
      <vt:lpstr>سرآمدان علمی کشور در سال  ۱۴۰۱ </vt:lpstr>
      <vt:lpstr>شیمیدان برجسته کشور در زمینه شیمی آلی  در سال ۱۴۰۱</vt:lpstr>
      <vt:lpstr>شیمیدان برجسته کشور در زمینه شیمی معدنی  در سال ۱۴۰۱</vt:lpstr>
      <vt:lpstr>اعضای هیأت علمی در زمره 2% دانشمندان جهان (دو سال متوالی) </vt:lpstr>
      <vt:lpstr>PowerPoint Presentation</vt:lpstr>
      <vt:lpstr>PowerPoint Presentation</vt:lpstr>
      <vt:lpstr>PowerPoint Presentation</vt:lpstr>
      <vt:lpstr>PowerPoint Presentation</vt:lpstr>
      <vt:lpstr>جدول اعضاء هيات علمي دانشكده شيمي</vt:lpstr>
      <vt:lpstr>اعضای هیأت علمی</vt:lpstr>
      <vt:lpstr>PowerPoint Presentation</vt:lpstr>
      <vt:lpstr>دروس سرویسی</vt:lpstr>
      <vt:lpstr>امتیازهای دانشکده شیمی</vt:lpstr>
      <vt:lpstr>شاخص های اهداف کمی در برنامه عملکرد دانشکده شیمی</vt:lpstr>
      <vt:lpstr>شاخص های اهداف کمی در برنامه عملکرد دانشکده شیمی</vt:lpstr>
      <vt:lpstr>عناوین مهمترین حوز­ه­های میان- رشته­ای</vt:lpstr>
      <vt:lpstr>عناوین مهمترین اقدامات مدیریتی دانشکده  در سال 1400 </vt:lpstr>
      <vt:lpstr>عناوین مهمترین دستاوردهای دانشکده  در سال 1400  </vt:lpstr>
      <vt:lpstr>عناوین مهمترین دستاوردهای دانشکده  در سال 1400  </vt:lpstr>
      <vt:lpstr>عناوین مهمترین دستاوردهای دانشکده  در سال 1400  </vt:lpstr>
      <vt:lpstr>عناوین مهمترین دستاوردهای دانشکده  در سال 1401  </vt:lpstr>
      <vt:lpstr>عناوین مهمترین دستاوردهای دانشکده  در سال 1401  </vt:lpstr>
      <vt:lpstr>جایگاه دانشگاه علم و صنعت ایران براساس رتبه بندی QS  در سال 2022</vt:lpstr>
      <vt:lpstr>جایگاه دانشکده شیمی، دانشگاه علم و صنعت ایران براساس رتبه بندی QS  در سال 2022</vt:lpstr>
      <vt:lpstr>عناوین مهمترین دستاوردهای دانشکده  در سال 1401  </vt:lpstr>
      <vt:lpstr>مهمترین فرصت­های فراروی دانشکده در آستانه ورود به دوره راهبردی پنجم دانشگاه </vt:lpstr>
      <vt:lpstr>مهمترین تهدید­ها و چالش­های بیرونی فراروی دانشکده در آستانه ورود به دوره راهبردی پنجم </vt:lpstr>
      <vt:lpstr>مهمترین نقاط قوت دانشکده در آستانه ورود به دوره راهبردی پنجم دانشگاه </vt:lpstr>
      <vt:lpstr>مهمترین نقاط ضعف و چالش­های درونی دانشکده در آستانه ورود به دوره راهبردی پنجم</vt:lpstr>
      <vt:lpstr>نام و اجزای کلیدی شبکه های علم و فناوری  که دانشکده در آن ها نقش موثر دارد  یا می تواند داشته باشد.</vt:lpstr>
      <vt:lpstr>عناوین شاخص­های منتخب و سهم دانشکده شیمی در تحقق آن ها در برنامه راهبردی پنجم دانشگاه</vt:lpstr>
      <vt:lpstr>سهم دانشکده در سایر اهداف راهبردی دانشگاه</vt:lpstr>
      <vt:lpstr>فضاهای پژوهشی گروه شیمی آلی</vt:lpstr>
      <vt:lpstr>فضاهای پژوهشی گروه شیمی معدنی</vt:lpstr>
      <vt:lpstr>فضاهای پژوهشی گروه شیمی فیزیک</vt:lpstr>
      <vt:lpstr>فضاهای پژوهشی گروه شیمی تجزیه</vt:lpstr>
      <vt:lpstr>تجهیزات مستقر در آزمایشگاه مرکزی</vt:lpstr>
      <vt:lpstr>برنامه دانشکده</vt:lpstr>
      <vt:lpstr>برنامه های بخش اداری</vt:lpstr>
      <vt:lpstr>برنامه های بخش آموزشی</vt:lpstr>
      <vt:lpstr>برنامه های بخش پژوهشی</vt:lpstr>
      <vt:lpstr>برنامه های بخش فرهنگی</vt:lpstr>
      <vt:lpstr>فرصت ها </vt:lpstr>
      <vt:lpstr>چالش ها</vt:lpstr>
      <vt:lpstr>توصیه های علمی-پژوهشی رئیس دانشکده </vt:lpstr>
      <vt:lpstr>PowerPoint Presentation</vt:lpstr>
      <vt:lpstr>تعمیر، سرویس و شارژ دستگاه ها سال 1400</vt:lpstr>
      <vt:lpstr>خریدها</vt:lpstr>
      <vt:lpstr>برخی خریدهای تحویل شده</vt:lpstr>
      <vt:lpstr>PowerPoint Presentation</vt:lpstr>
      <vt:lpstr>اقدامات انجام شده جهت رفع مشکلات موجود (1)</vt:lpstr>
      <vt:lpstr>تغییر مکان فریزدرایر</vt:lpstr>
      <vt:lpstr>اقدامات انجام شده جهت رفع مشکلات موجود (2) </vt:lpstr>
      <vt:lpstr>اقدامات انجام شده جهت رفع مشکلات موجود (3) </vt:lpstr>
      <vt:lpstr>استفاده بهینه از ضایعات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dr.molahoseni</dc:creator>
  <cp:lastModifiedBy>PC 1</cp:lastModifiedBy>
  <cp:revision>243</cp:revision>
  <dcterms:created xsi:type="dcterms:W3CDTF">2020-10-18T09:35:05Z</dcterms:created>
  <dcterms:modified xsi:type="dcterms:W3CDTF">2022-11-21T05:17:22Z</dcterms:modified>
</cp:coreProperties>
</file>